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3" r:id="rId4"/>
    <p:sldId id="260" r:id="rId5"/>
    <p:sldId id="261" r:id="rId6"/>
    <p:sldId id="262" r:id="rId7"/>
    <p:sldId id="264" r:id="rId8"/>
    <p:sldId id="267" r:id="rId9"/>
    <p:sldId id="268" r:id="rId10"/>
    <p:sldId id="269" r:id="rId11"/>
    <p:sldId id="270" r:id="rId12"/>
    <p:sldId id="271" r:id="rId13"/>
    <p:sldId id="272" r:id="rId14"/>
    <p:sldId id="273" r:id="rId15"/>
    <p:sldId id="274" r:id="rId16"/>
    <p:sldId id="266" r:id="rId17"/>
    <p:sldId id="275" r:id="rId18"/>
    <p:sldId id="278" r:id="rId19"/>
    <p:sldId id="276" r:id="rId20"/>
    <p:sldId id="277" r:id="rId21"/>
    <p:sldId id="279" r:id="rId22"/>
    <p:sldId id="280"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414949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93071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3421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10034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7200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192954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12057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74122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417578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01D9A2-4176-40F0-8C7E-5B60D8553A48}" type="datetimeFigureOut">
              <a:rPr lang="tr-TR" smtClean="0"/>
              <a:t>9.10.2023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414447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01D9A2-4176-40F0-8C7E-5B60D8553A48}" type="datetimeFigureOut">
              <a:rPr lang="tr-TR" smtClean="0"/>
              <a:t>9.10.2023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171956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01D9A2-4176-40F0-8C7E-5B60D8553A48}" type="datetimeFigureOut">
              <a:rPr lang="tr-TR" smtClean="0"/>
              <a:t>9.10.2023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251562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01D9A2-4176-40F0-8C7E-5B60D8553A48}" type="datetimeFigureOut">
              <a:rPr lang="tr-TR" smtClean="0"/>
              <a:t>9.10.2023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187398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1D9A2-4176-40F0-8C7E-5B60D8553A48}" type="datetimeFigureOut">
              <a:rPr lang="tr-TR" smtClean="0"/>
              <a:t>9.10.2023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66258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901D9A2-4176-40F0-8C7E-5B60D8553A48}" type="datetimeFigureOut">
              <a:rPr lang="tr-TR" smtClean="0"/>
              <a:t>9.10.2023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92944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901D9A2-4176-40F0-8C7E-5B60D8553A48}" type="datetimeFigureOut">
              <a:rPr lang="tr-TR" smtClean="0"/>
              <a:t>9.10.2023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1FC945-2A58-4545-8EB3-9A432F80D18D}" type="slidenum">
              <a:rPr lang="tr-TR" smtClean="0"/>
              <a:t>‹#›</a:t>
            </a:fld>
            <a:endParaRPr lang="tr-TR"/>
          </a:p>
        </p:txBody>
      </p:sp>
    </p:spTree>
    <p:extLst>
      <p:ext uri="{BB962C8B-B14F-4D97-AF65-F5344CB8AC3E}">
        <p14:creationId xmlns:p14="http://schemas.microsoft.com/office/powerpoint/2010/main" val="321369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01D9A2-4176-40F0-8C7E-5B60D8553A48}" type="datetimeFigureOut">
              <a:rPr lang="tr-TR" smtClean="0"/>
              <a:t>9.10.2023</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1FC945-2A58-4545-8EB3-9A432F80D18D}" type="slidenum">
              <a:rPr lang="tr-TR" smtClean="0"/>
              <a:t>‹#›</a:t>
            </a:fld>
            <a:endParaRPr lang="tr-TR"/>
          </a:p>
        </p:txBody>
      </p:sp>
    </p:spTree>
    <p:extLst>
      <p:ext uri="{BB962C8B-B14F-4D97-AF65-F5344CB8AC3E}">
        <p14:creationId xmlns:p14="http://schemas.microsoft.com/office/powerpoint/2010/main" val="114589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dres.nvi.gov.tr/H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A picture containing background pattern&#10;&#10;Description automatically generated">
            <a:extLst>
              <a:ext uri="{FF2B5EF4-FFF2-40B4-BE49-F238E27FC236}">
                <a16:creationId xmlns:a16="http://schemas.microsoft.com/office/drawing/2014/main" id="{047CB17D-DC1B-664D-A78F-99224A8C3C88}"/>
              </a:ext>
            </a:extLst>
          </p:cNvPr>
          <p:cNvPicPr>
            <a:picLocks noChangeAspect="1"/>
          </p:cNvPicPr>
          <p:nvPr/>
        </p:nvPicPr>
        <p:blipFill>
          <a:blip r:embed="rId2"/>
          <a:stretch>
            <a:fillRect/>
          </a:stretch>
        </p:blipFill>
        <p:spPr>
          <a:xfrm>
            <a:off x="0" y="-12966"/>
            <a:ext cx="12191999" cy="6896235"/>
          </a:xfrm>
          <a:prstGeom prst="rect">
            <a:avLst/>
          </a:prstGeom>
        </p:spPr>
      </p:pic>
      <p:pic>
        <p:nvPicPr>
          <p:cNvPr id="5" name="Picture 10">
            <a:extLst>
              <a:ext uri="{FF2B5EF4-FFF2-40B4-BE49-F238E27FC236}">
                <a16:creationId xmlns:a16="http://schemas.microsoft.com/office/drawing/2014/main" id="{EF5F8394-F3E4-2F41-A5F5-FDFB764FCF56}"/>
              </a:ext>
            </a:extLst>
          </p:cNvPr>
          <p:cNvPicPr>
            <a:picLocks noChangeAspect="1"/>
          </p:cNvPicPr>
          <p:nvPr/>
        </p:nvPicPr>
        <p:blipFill>
          <a:blip r:embed="rId3"/>
          <a:stretch>
            <a:fillRect/>
          </a:stretch>
        </p:blipFill>
        <p:spPr>
          <a:xfrm>
            <a:off x="4559183" y="2112496"/>
            <a:ext cx="3073635" cy="3073635"/>
          </a:xfrm>
          <a:prstGeom prst="rect">
            <a:avLst/>
          </a:prstGeom>
        </p:spPr>
      </p:pic>
      <p:sp>
        <p:nvSpPr>
          <p:cNvPr id="6" name="Metin kutusu 5"/>
          <p:cNvSpPr txBox="1"/>
          <p:nvPr/>
        </p:nvSpPr>
        <p:spPr>
          <a:xfrm>
            <a:off x="1800905" y="630717"/>
            <a:ext cx="8590190" cy="1671291"/>
          </a:xfrm>
          <a:prstGeom prst="rect">
            <a:avLst/>
          </a:prstGeom>
          <a:noFill/>
        </p:spPr>
        <p:txBody>
          <a:bodyPr wrap="square" rtlCol="0">
            <a:spAutoFit/>
          </a:bodyPr>
          <a:lstStyle/>
          <a:p>
            <a:pPr algn="ctr"/>
            <a:r>
              <a:rPr lang="tr-TR" sz="2052" b="1" dirty="0" smtClean="0">
                <a:solidFill>
                  <a:srgbClr val="F1C16A"/>
                </a:solidFill>
                <a:latin typeface="DIN Pro Condensed"/>
                <a:cs typeface="Arial" panose="020B0604020202020204" pitchFamily="34" charset="0"/>
              </a:rPr>
              <a:t>T.C.</a:t>
            </a:r>
          </a:p>
          <a:p>
            <a:pPr algn="ctr"/>
            <a:r>
              <a:rPr lang="tr-TR" sz="2052" b="1" dirty="0" smtClean="0">
                <a:solidFill>
                  <a:srgbClr val="F1C16A"/>
                </a:solidFill>
                <a:latin typeface="DIN Pro Condensed"/>
                <a:cs typeface="Arial" panose="020B0604020202020204" pitchFamily="34" charset="0"/>
              </a:rPr>
              <a:t>BOLU VALİLİĞİ</a:t>
            </a:r>
          </a:p>
          <a:p>
            <a:pPr algn="ctr"/>
            <a:r>
              <a:rPr lang="tr-TR" sz="2052" b="1" dirty="0" smtClean="0">
                <a:solidFill>
                  <a:srgbClr val="F1C16A"/>
                </a:solidFill>
                <a:latin typeface="DIN Pro Condensed"/>
                <a:cs typeface="Arial" panose="020B0604020202020204" pitchFamily="34" charset="0"/>
              </a:rPr>
              <a:t>BOLU GENÇLİK VE SPOR İL MÜDÜRLÜĞÜ</a:t>
            </a:r>
          </a:p>
          <a:p>
            <a:pPr algn="ctr"/>
            <a:r>
              <a:rPr lang="tr-TR" sz="2052" b="1" dirty="0" smtClean="0">
                <a:solidFill>
                  <a:srgbClr val="F1C16A"/>
                </a:solidFill>
                <a:latin typeface="DIN Pro Condensed"/>
                <a:cs typeface="Arial" panose="020B0604020202020204" pitchFamily="34" charset="0"/>
              </a:rPr>
              <a:t>Sicil Lisans ve Spor Kulüpleri Birimi</a:t>
            </a:r>
            <a:endParaRPr lang="tr-TR" sz="2052" b="1" dirty="0">
              <a:solidFill>
                <a:srgbClr val="F1C16A"/>
              </a:solidFill>
              <a:latin typeface="DIN Pro Condensed"/>
              <a:cs typeface="Arial" panose="020B0604020202020204" pitchFamily="34" charset="0"/>
            </a:endParaRPr>
          </a:p>
          <a:p>
            <a:pPr algn="ctr"/>
            <a:endParaRPr lang="tr-TR" sz="2052" dirty="0">
              <a:solidFill>
                <a:srgbClr val="F1C16A"/>
              </a:solidFill>
              <a:latin typeface="DIN Pro Condensed"/>
              <a:cs typeface="Arial" panose="020B0604020202020204" pitchFamily="34" charset="0"/>
            </a:endParaRPr>
          </a:p>
        </p:txBody>
      </p:sp>
    </p:spTree>
    <p:extLst>
      <p:ext uri="{BB962C8B-B14F-4D97-AF65-F5344CB8AC3E}">
        <p14:creationId xmlns:p14="http://schemas.microsoft.com/office/powerpoint/2010/main" val="39476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9862" t="17492" r="20664" b="8589"/>
          <a:stretch/>
        </p:blipFill>
        <p:spPr>
          <a:xfrm>
            <a:off x="1429936" y="534138"/>
            <a:ext cx="8064802" cy="5638224"/>
          </a:xfrm>
          <a:prstGeom prst="rect">
            <a:avLst/>
          </a:prstGeom>
        </p:spPr>
      </p:pic>
    </p:spTree>
    <p:extLst>
      <p:ext uri="{BB962C8B-B14F-4D97-AF65-F5344CB8AC3E}">
        <p14:creationId xmlns:p14="http://schemas.microsoft.com/office/powerpoint/2010/main" val="290436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3768"/>
          </a:xfrm>
        </p:spPr>
        <p:txBody>
          <a:bodyPr/>
          <a:lstStyle/>
          <a:p>
            <a:r>
              <a:rPr lang="tr-TR" b="1" dirty="0" smtClean="0"/>
              <a:t>3. Spor Kulübü Tüzüğü</a:t>
            </a:r>
            <a:endParaRPr lang="tr-TR" b="1" dirty="0"/>
          </a:p>
        </p:txBody>
      </p:sp>
      <p:sp>
        <p:nvSpPr>
          <p:cNvPr id="3" name="İçerik Yer Tutucusu 2"/>
          <p:cNvSpPr>
            <a:spLocks noGrp="1"/>
          </p:cNvSpPr>
          <p:nvPr>
            <p:ph idx="1"/>
          </p:nvPr>
        </p:nvSpPr>
        <p:spPr>
          <a:xfrm>
            <a:off x="677334" y="1283369"/>
            <a:ext cx="8596668" cy="4757994"/>
          </a:xfrm>
        </p:spPr>
        <p:txBody>
          <a:bodyPr>
            <a:normAutofit/>
          </a:bodyPr>
          <a:lstStyle/>
          <a:p>
            <a:pPr lvl="0"/>
            <a:r>
              <a:rPr lang="tr-TR" sz="2000" dirty="0"/>
              <a:t>Tüzüğün her sayfası </a:t>
            </a:r>
            <a:r>
              <a:rPr lang="tr-TR" sz="2000" u="sng" dirty="0">
                <a:solidFill>
                  <a:srgbClr val="FF0000"/>
                </a:solidFill>
              </a:rPr>
              <a:t>kurucular tarafından imzalanmış </a:t>
            </a:r>
            <a:r>
              <a:rPr lang="tr-TR" sz="2000" dirty="0" smtClean="0"/>
              <a:t>olmalıdır.</a:t>
            </a:r>
          </a:p>
          <a:p>
            <a:pPr lvl="0"/>
            <a:r>
              <a:rPr lang="tr-TR" sz="2000" dirty="0"/>
              <a:t>A</a:t>
            </a:r>
            <a:r>
              <a:rPr lang="tr-TR" sz="2000" dirty="0" smtClean="0"/>
              <a:t>yrıca </a:t>
            </a:r>
            <a:r>
              <a:rPr lang="tr-TR" sz="2000" dirty="0"/>
              <a:t>son sayfası kurucuların isim ve imzaları olacak şekilde teslim edilmelidir.</a:t>
            </a:r>
          </a:p>
          <a:p>
            <a:r>
              <a:rPr lang="tr-TR" sz="2000" dirty="0" smtClean="0"/>
              <a:t>Tüzüğün eki olarak amblem/logo renkli basılı şekilde eklenmelidir.</a:t>
            </a:r>
          </a:p>
          <a:p>
            <a:r>
              <a:rPr lang="tr-TR" sz="2000" dirty="0" smtClean="0"/>
              <a:t>Amblem/Logo dijital (</a:t>
            </a:r>
            <a:r>
              <a:rPr lang="tr-TR" sz="2000" dirty="0" err="1" smtClean="0"/>
              <a:t>jpeg</a:t>
            </a:r>
            <a:r>
              <a:rPr lang="tr-TR" sz="2000" dirty="0" smtClean="0"/>
              <a:t>) bir şekilde de teslim edilmelidir.</a:t>
            </a:r>
          </a:p>
          <a:p>
            <a:r>
              <a:rPr lang="tr-TR" sz="2000" dirty="0" smtClean="0"/>
              <a:t>İlgili yerler bilgisayar ortamında doldurulmalıdır.</a:t>
            </a:r>
          </a:p>
          <a:p>
            <a:r>
              <a:rPr lang="tr-TR" sz="2000" dirty="0" smtClean="0"/>
              <a:t>Örnek Tüzük Gençlik ve Spor İl Müdürlüğü sayfasında mevcuttur.</a:t>
            </a:r>
            <a:endParaRPr lang="tr-TR" sz="2000" dirty="0"/>
          </a:p>
        </p:txBody>
      </p:sp>
    </p:spTree>
    <p:extLst>
      <p:ext uri="{BB962C8B-B14F-4D97-AF65-F5344CB8AC3E}">
        <p14:creationId xmlns:p14="http://schemas.microsoft.com/office/powerpoint/2010/main" val="1026712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291162423"/>
              </p:ext>
            </p:extLst>
          </p:nvPr>
        </p:nvGraphicFramePr>
        <p:xfrm>
          <a:off x="3002172" y="456601"/>
          <a:ext cx="3901656" cy="5944799"/>
        </p:xfrm>
        <a:graphic>
          <a:graphicData uri="http://schemas.openxmlformats.org/presentationml/2006/ole">
            <mc:AlternateContent xmlns:mc="http://schemas.openxmlformats.org/markup-compatibility/2006">
              <mc:Choice xmlns:v="urn:schemas-microsoft-com:vml" Requires="v">
                <p:oleObj spid="_x0000_s4144" name="Belge" r:id="rId3" imgW="5836072" imgH="8889964" progId="Word.Document.12">
                  <p:embed/>
                </p:oleObj>
              </mc:Choice>
              <mc:Fallback>
                <p:oleObj name="Belge" r:id="rId3" imgW="5836072" imgH="8889964" progId="Word.Document.12">
                  <p:embed/>
                  <p:pic>
                    <p:nvPicPr>
                      <p:cNvPr id="0" name=""/>
                      <p:cNvPicPr/>
                      <p:nvPr/>
                    </p:nvPicPr>
                    <p:blipFill>
                      <a:blip r:embed="rId4"/>
                      <a:stretch>
                        <a:fillRect/>
                      </a:stretch>
                    </p:blipFill>
                    <p:spPr>
                      <a:xfrm>
                        <a:off x="3002172" y="456601"/>
                        <a:ext cx="3901656" cy="5944799"/>
                      </a:xfrm>
                      <a:prstGeom prst="rect">
                        <a:avLst/>
                      </a:prstGeom>
                    </p:spPr>
                  </p:pic>
                </p:oleObj>
              </mc:Fallback>
            </mc:AlternateContent>
          </a:graphicData>
        </a:graphic>
      </p:graphicFrame>
    </p:spTree>
    <p:extLst>
      <p:ext uri="{BB962C8B-B14F-4D97-AF65-F5344CB8AC3E}">
        <p14:creationId xmlns:p14="http://schemas.microsoft.com/office/powerpoint/2010/main" val="1601797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4473" t="19006" r="34826" b="6764"/>
          <a:stretch/>
        </p:blipFill>
        <p:spPr>
          <a:xfrm>
            <a:off x="2989799" y="273611"/>
            <a:ext cx="4640278" cy="6310778"/>
          </a:xfrm>
          <a:prstGeom prst="rect">
            <a:avLst/>
          </a:prstGeom>
        </p:spPr>
      </p:pic>
    </p:spTree>
    <p:extLst>
      <p:ext uri="{BB962C8B-B14F-4D97-AF65-F5344CB8AC3E}">
        <p14:creationId xmlns:p14="http://schemas.microsoft.com/office/powerpoint/2010/main" val="4020405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73768"/>
            <a:ext cx="8596668" cy="689811"/>
          </a:xfrm>
        </p:spPr>
        <p:txBody>
          <a:bodyPr>
            <a:normAutofit/>
          </a:bodyPr>
          <a:lstStyle/>
          <a:p>
            <a:r>
              <a:rPr lang="tr-TR" b="1" dirty="0" smtClean="0"/>
              <a:t>4. Adli Sicil Kaydı</a:t>
            </a:r>
            <a:endParaRPr lang="tr-TR" b="1" dirty="0"/>
          </a:p>
        </p:txBody>
      </p:sp>
      <p:sp>
        <p:nvSpPr>
          <p:cNvPr id="3" name="İçerik Yer Tutucusu 2"/>
          <p:cNvSpPr>
            <a:spLocks noGrp="1"/>
          </p:cNvSpPr>
          <p:nvPr>
            <p:ph idx="1"/>
          </p:nvPr>
        </p:nvSpPr>
        <p:spPr>
          <a:xfrm>
            <a:off x="677334" y="1684421"/>
            <a:ext cx="8596668" cy="545431"/>
          </a:xfrm>
        </p:spPr>
        <p:txBody>
          <a:bodyPr/>
          <a:lstStyle/>
          <a:p>
            <a:r>
              <a:rPr lang="tr-TR" sz="2000" dirty="0" smtClean="0"/>
              <a:t>E-Devlet sistemi üzerinden alınacaktır.</a:t>
            </a:r>
          </a:p>
          <a:p>
            <a:pPr marL="0" indent="0">
              <a:buNone/>
            </a:pPr>
            <a:endParaRPr lang="tr-TR" dirty="0"/>
          </a:p>
        </p:txBody>
      </p:sp>
      <p:sp>
        <p:nvSpPr>
          <p:cNvPr id="5" name="İçerik Yer Tutucusu 2"/>
          <p:cNvSpPr txBox="1">
            <a:spLocks/>
          </p:cNvSpPr>
          <p:nvPr/>
        </p:nvSpPr>
        <p:spPr>
          <a:xfrm>
            <a:off x="677334" y="4219075"/>
            <a:ext cx="8596668" cy="12994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sz="2000" dirty="0" smtClean="0"/>
              <a:t>E-Devlet sistemi üzerinden alınacaktır.</a:t>
            </a:r>
          </a:p>
          <a:p>
            <a:r>
              <a:rPr lang="tr-TR" sz="2000" u="sng" dirty="0" smtClean="0">
                <a:solidFill>
                  <a:srgbClr val="FF0000"/>
                </a:solidFill>
              </a:rPr>
              <a:t>Son 5 yılın </a:t>
            </a:r>
            <a:r>
              <a:rPr lang="tr-TR" sz="2000" dirty="0" smtClean="0"/>
              <a:t>alınmalıdır.</a:t>
            </a:r>
          </a:p>
          <a:p>
            <a:pPr marL="0" indent="0">
              <a:buFont typeface="Wingdings 3" charset="2"/>
              <a:buNone/>
            </a:pPr>
            <a:endParaRPr lang="tr-TR" dirty="0"/>
          </a:p>
        </p:txBody>
      </p:sp>
      <p:sp>
        <p:nvSpPr>
          <p:cNvPr id="6" name="Unvan 1"/>
          <p:cNvSpPr txBox="1">
            <a:spLocks/>
          </p:cNvSpPr>
          <p:nvPr/>
        </p:nvSpPr>
        <p:spPr>
          <a:xfrm>
            <a:off x="677334" y="3513222"/>
            <a:ext cx="8596668" cy="68981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5</a:t>
            </a:r>
            <a:r>
              <a:rPr lang="tr-TR" b="1" dirty="0" smtClean="0"/>
              <a:t>. Sportif Ceza Bildirim Formu</a:t>
            </a:r>
            <a:endParaRPr lang="tr-TR" b="1" dirty="0"/>
          </a:p>
        </p:txBody>
      </p:sp>
    </p:spTree>
    <p:extLst>
      <p:ext uri="{BB962C8B-B14F-4D97-AF65-F5344CB8AC3E}">
        <p14:creationId xmlns:p14="http://schemas.microsoft.com/office/powerpoint/2010/main" val="848948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4105474" cy="766194"/>
          </a:xfrm>
        </p:spPr>
        <p:txBody>
          <a:bodyPr/>
          <a:lstStyle/>
          <a:p>
            <a:r>
              <a:rPr lang="tr-TR" b="1" dirty="0"/>
              <a:t>6</a:t>
            </a:r>
            <a:r>
              <a:rPr lang="tr-TR" b="1" dirty="0" smtClean="0"/>
              <a:t>.Taahhütname</a:t>
            </a:r>
            <a:endParaRPr lang="tr-TR" b="1" dirty="0"/>
          </a:p>
        </p:txBody>
      </p:sp>
      <p:sp>
        <p:nvSpPr>
          <p:cNvPr id="3" name="İçerik Yer Tutucusu 2"/>
          <p:cNvSpPr>
            <a:spLocks noGrp="1"/>
          </p:cNvSpPr>
          <p:nvPr>
            <p:ph idx="1"/>
          </p:nvPr>
        </p:nvSpPr>
        <p:spPr>
          <a:xfrm>
            <a:off x="677334" y="1468073"/>
            <a:ext cx="4105474" cy="4573289"/>
          </a:xfrm>
        </p:spPr>
        <p:txBody>
          <a:bodyPr/>
          <a:lstStyle/>
          <a:p>
            <a:r>
              <a:rPr lang="tr-TR" dirty="0" smtClean="0">
                <a:solidFill>
                  <a:srgbClr val="FF0000"/>
                </a:solidFill>
              </a:rPr>
              <a:t>Kurucuların hepsi tarafından imzalanacak.</a:t>
            </a:r>
          </a:p>
          <a:p>
            <a:r>
              <a:rPr lang="tr-TR" dirty="0" smtClean="0"/>
              <a:t>Gençlik ve Spor İl Müdürlüğü sayfasında örneği mevcuttur.</a:t>
            </a:r>
            <a:endParaRPr lang="tr-TR" dirty="0"/>
          </a:p>
        </p:txBody>
      </p:sp>
      <p:graphicFrame>
        <p:nvGraphicFramePr>
          <p:cNvPr id="4" name="Nesne 3"/>
          <p:cNvGraphicFramePr>
            <a:graphicFrameLocks noChangeAspect="1"/>
          </p:cNvGraphicFramePr>
          <p:nvPr>
            <p:extLst>
              <p:ext uri="{D42A27DB-BD31-4B8C-83A1-F6EECF244321}">
                <p14:modId xmlns:p14="http://schemas.microsoft.com/office/powerpoint/2010/main" val="2686296312"/>
              </p:ext>
            </p:extLst>
          </p:nvPr>
        </p:nvGraphicFramePr>
        <p:xfrm>
          <a:off x="5241507" y="721941"/>
          <a:ext cx="3541712" cy="5418137"/>
        </p:xfrm>
        <a:graphic>
          <a:graphicData uri="http://schemas.openxmlformats.org/presentationml/2006/ole">
            <mc:AlternateContent xmlns:mc="http://schemas.openxmlformats.org/markup-compatibility/2006">
              <mc:Choice xmlns:v="urn:schemas-microsoft-com:vml" Requires="v">
                <p:oleObj spid="_x0000_s5164" name="Belge" r:id="rId3" imgW="5746651" imgH="8790776" progId="Word.Document.12">
                  <p:embed/>
                </p:oleObj>
              </mc:Choice>
              <mc:Fallback>
                <p:oleObj name="Belge" r:id="rId3" imgW="5746651" imgH="8790776" progId="Word.Document.12">
                  <p:embed/>
                  <p:pic>
                    <p:nvPicPr>
                      <p:cNvPr id="0" name=""/>
                      <p:cNvPicPr/>
                      <p:nvPr/>
                    </p:nvPicPr>
                    <p:blipFill>
                      <a:blip r:embed="rId4"/>
                      <a:stretch>
                        <a:fillRect/>
                      </a:stretch>
                    </p:blipFill>
                    <p:spPr>
                      <a:xfrm>
                        <a:off x="5241507" y="721941"/>
                        <a:ext cx="3541712" cy="5418137"/>
                      </a:xfrm>
                      <a:prstGeom prst="rect">
                        <a:avLst/>
                      </a:prstGeom>
                    </p:spPr>
                  </p:pic>
                </p:oleObj>
              </mc:Fallback>
            </mc:AlternateContent>
          </a:graphicData>
        </a:graphic>
      </p:graphicFrame>
    </p:spTree>
    <p:extLst>
      <p:ext uri="{BB962C8B-B14F-4D97-AF65-F5344CB8AC3E}">
        <p14:creationId xmlns:p14="http://schemas.microsoft.com/office/powerpoint/2010/main" val="10800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802105"/>
          </a:xfrm>
        </p:spPr>
        <p:txBody>
          <a:bodyPr/>
          <a:lstStyle/>
          <a:p>
            <a:r>
              <a:rPr lang="tr-TR" b="1" dirty="0" smtClean="0"/>
              <a:t>7. Amblem/Logo</a:t>
            </a:r>
            <a:endParaRPr lang="tr-TR" b="1" dirty="0"/>
          </a:p>
        </p:txBody>
      </p:sp>
      <p:sp>
        <p:nvSpPr>
          <p:cNvPr id="3" name="İçerik Yer Tutucusu 2"/>
          <p:cNvSpPr>
            <a:spLocks noGrp="1"/>
          </p:cNvSpPr>
          <p:nvPr>
            <p:ph idx="1"/>
          </p:nvPr>
        </p:nvSpPr>
        <p:spPr>
          <a:xfrm>
            <a:off x="677334" y="1524001"/>
            <a:ext cx="8596668" cy="4517362"/>
          </a:xfrm>
        </p:spPr>
        <p:txBody>
          <a:bodyPr/>
          <a:lstStyle/>
          <a:p>
            <a:r>
              <a:rPr lang="tr-TR" dirty="0">
                <a:solidFill>
                  <a:schemeClr val="tx1"/>
                </a:solidFill>
                <a:latin typeface="+mj-lt"/>
                <a:cs typeface="Times New Roman" panose="02020603050405020304" pitchFamily="18" charset="0"/>
              </a:rPr>
              <a:t>Kulüplerin mevcut, mahkeme kararı ile kapatılmış ve ya feshedilmiş bir siyasi partinin, bir sendikanın, üst kuruluşun adını, amblemini, rumuzunu, rozetini, </a:t>
            </a:r>
            <a:r>
              <a:rPr lang="tr-TR" dirty="0" smtClean="0">
                <a:solidFill>
                  <a:schemeClr val="tx1"/>
                </a:solidFill>
                <a:latin typeface="+mj-lt"/>
                <a:cs typeface="Times New Roman" panose="02020603050405020304" pitchFamily="18" charset="0"/>
              </a:rPr>
              <a:t>benzeri </a:t>
            </a:r>
            <a:r>
              <a:rPr lang="tr-TR" dirty="0">
                <a:solidFill>
                  <a:schemeClr val="tx1"/>
                </a:solidFill>
                <a:latin typeface="+mj-lt"/>
                <a:cs typeface="Times New Roman" panose="02020603050405020304" pitchFamily="18" charset="0"/>
              </a:rPr>
              <a:t>işaretleri ve flamaları kullanmaları yasaktır</a:t>
            </a:r>
            <a:r>
              <a:rPr lang="tr-TR" dirty="0" smtClean="0">
                <a:solidFill>
                  <a:schemeClr val="tx1"/>
                </a:solidFill>
                <a:latin typeface="+mj-lt"/>
                <a:cs typeface="Times New Roman" panose="02020603050405020304" pitchFamily="18" charset="0"/>
              </a:rPr>
              <a:t>.</a:t>
            </a:r>
          </a:p>
          <a:p>
            <a:r>
              <a:rPr lang="tr-TR" dirty="0" smtClean="0">
                <a:solidFill>
                  <a:schemeClr val="tx1"/>
                </a:solidFill>
                <a:cs typeface="Times New Roman" panose="02020603050405020304" pitchFamily="18" charset="0"/>
              </a:rPr>
              <a:t>Amblem/Logoda </a:t>
            </a:r>
            <a:r>
              <a:rPr lang="tr-TR" u="sng" dirty="0">
                <a:solidFill>
                  <a:srgbClr val="FF0000"/>
                </a:solidFill>
                <a:cs typeface="Times New Roman" panose="02020603050405020304" pitchFamily="18" charset="0"/>
              </a:rPr>
              <a:t>Türk Bayrağı (ay yıldız</a:t>
            </a:r>
            <a:r>
              <a:rPr lang="tr-TR" dirty="0">
                <a:solidFill>
                  <a:srgbClr val="FF0000"/>
                </a:solidFill>
                <a:cs typeface="Times New Roman" panose="02020603050405020304" pitchFamily="18" charset="0"/>
              </a:rPr>
              <a:t>) </a:t>
            </a:r>
            <a:r>
              <a:rPr lang="tr-TR" dirty="0">
                <a:solidFill>
                  <a:schemeClr val="tx1"/>
                </a:solidFill>
                <a:cs typeface="Times New Roman" panose="02020603050405020304" pitchFamily="18" charset="0"/>
              </a:rPr>
              <a:t>kullanımı yasaktır.</a:t>
            </a:r>
          </a:p>
          <a:p>
            <a:r>
              <a:rPr lang="tr-TR" dirty="0" smtClean="0">
                <a:solidFill>
                  <a:schemeClr val="tx1"/>
                </a:solidFill>
                <a:latin typeface="+mj-lt"/>
                <a:cs typeface="Times New Roman" panose="02020603050405020304" pitchFamily="18" charset="0"/>
              </a:rPr>
              <a:t>1 adet renkli basılı olarak tüzüğe eklenecektir.</a:t>
            </a:r>
          </a:p>
          <a:p>
            <a:r>
              <a:rPr lang="tr-TR" dirty="0" smtClean="0">
                <a:solidFill>
                  <a:schemeClr val="tx1"/>
                </a:solidFill>
                <a:latin typeface="+mj-lt"/>
                <a:cs typeface="Times New Roman" panose="02020603050405020304" pitchFamily="18" charset="0"/>
              </a:rPr>
              <a:t>Dijital ortamda (</a:t>
            </a:r>
            <a:r>
              <a:rPr lang="tr-TR" dirty="0" err="1" smtClean="0">
                <a:solidFill>
                  <a:schemeClr val="tx1"/>
                </a:solidFill>
                <a:latin typeface="+mj-lt"/>
                <a:cs typeface="Times New Roman" panose="02020603050405020304" pitchFamily="18" charset="0"/>
              </a:rPr>
              <a:t>jpeg</a:t>
            </a:r>
            <a:r>
              <a:rPr lang="tr-TR" dirty="0" smtClean="0">
                <a:solidFill>
                  <a:schemeClr val="tx1"/>
                </a:solidFill>
                <a:latin typeface="+mj-lt"/>
                <a:cs typeface="Times New Roman" panose="02020603050405020304" pitchFamily="18" charset="0"/>
              </a:rPr>
              <a:t>) formatında teslim edilecektir.</a:t>
            </a:r>
          </a:p>
        </p:txBody>
      </p:sp>
    </p:spTree>
    <p:extLst>
      <p:ext uri="{BB962C8B-B14F-4D97-AF65-F5344CB8AC3E}">
        <p14:creationId xmlns:p14="http://schemas.microsoft.com/office/powerpoint/2010/main" val="937876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Spor Kulübü Tescil İşlemi Yapıldıktan Sonra Yapılması Gerekenler</a:t>
            </a:r>
            <a:endParaRPr lang="tr-TR" b="1" dirty="0"/>
          </a:p>
        </p:txBody>
      </p:sp>
      <p:sp>
        <p:nvSpPr>
          <p:cNvPr id="3" name="İçerik Yer Tutucusu 2"/>
          <p:cNvSpPr>
            <a:spLocks noGrp="1"/>
          </p:cNvSpPr>
          <p:nvPr>
            <p:ph idx="1"/>
          </p:nvPr>
        </p:nvSpPr>
        <p:spPr/>
        <p:txBody>
          <a:bodyPr/>
          <a:lstStyle/>
          <a:p>
            <a:r>
              <a:rPr lang="tr-TR" dirty="0" smtClean="0"/>
              <a:t>Defterlerini </a:t>
            </a:r>
            <a:r>
              <a:rPr lang="tr-TR" dirty="0"/>
              <a:t>tasdik </a:t>
            </a:r>
            <a:r>
              <a:rPr lang="tr-TR" dirty="0" smtClean="0"/>
              <a:t>ettirmesi gerekir.</a:t>
            </a:r>
          </a:p>
          <a:p>
            <a:r>
              <a:rPr lang="tr-TR" dirty="0" smtClean="0"/>
              <a:t>Tescil tarihinden itibaren </a:t>
            </a:r>
            <a:r>
              <a:rPr lang="tr-TR" u="sng" dirty="0" smtClean="0">
                <a:solidFill>
                  <a:srgbClr val="FF0000"/>
                </a:solidFill>
              </a:rPr>
              <a:t>altı (6) ay </a:t>
            </a:r>
            <a:r>
              <a:rPr lang="tr-TR" dirty="0" smtClean="0"/>
              <a:t>içerisinde ilk genel kurulu yapması gerekir.</a:t>
            </a:r>
          </a:p>
          <a:p>
            <a:r>
              <a:rPr lang="tr-TR" dirty="0" smtClean="0"/>
              <a:t>Genel kurul yapıldıktan sonra </a:t>
            </a:r>
            <a:r>
              <a:rPr lang="tr-TR" u="sng" dirty="0" smtClean="0">
                <a:solidFill>
                  <a:srgbClr val="FF0000"/>
                </a:solidFill>
              </a:rPr>
              <a:t>30 gün </a:t>
            </a:r>
            <a:r>
              <a:rPr lang="tr-TR" dirty="0" smtClean="0"/>
              <a:t>içinde bildirilmelidir.</a:t>
            </a:r>
          </a:p>
          <a:p>
            <a:r>
              <a:rPr lang="tr-TR" dirty="0" smtClean="0"/>
              <a:t>Spor Kulübünde </a:t>
            </a:r>
            <a:r>
              <a:rPr lang="tr-TR" u="sng" dirty="0" smtClean="0">
                <a:solidFill>
                  <a:srgbClr val="FF0000"/>
                </a:solidFill>
              </a:rPr>
              <a:t>en </a:t>
            </a:r>
            <a:r>
              <a:rPr lang="tr-TR" u="sng" dirty="0">
                <a:solidFill>
                  <a:srgbClr val="FF0000"/>
                </a:solidFill>
              </a:rPr>
              <a:t>az 17</a:t>
            </a:r>
            <a:r>
              <a:rPr lang="tr-TR" dirty="0"/>
              <a:t> kişinin üye olması gerekiyor.</a:t>
            </a:r>
          </a:p>
          <a:p>
            <a:r>
              <a:rPr lang="tr-TR" u="sng" dirty="0" smtClean="0"/>
              <a:t>Genel kurulda;</a:t>
            </a:r>
          </a:p>
          <a:p>
            <a:r>
              <a:rPr lang="tr-TR" dirty="0" smtClean="0"/>
              <a:t>Yönetim Kurulu için </a:t>
            </a:r>
            <a:r>
              <a:rPr lang="tr-TR" u="sng" dirty="0" smtClean="0">
                <a:solidFill>
                  <a:srgbClr val="FF0000"/>
                </a:solidFill>
              </a:rPr>
              <a:t>en az 5 asıl ve en az 5 yedek üye </a:t>
            </a:r>
            <a:r>
              <a:rPr lang="tr-TR" dirty="0" smtClean="0"/>
              <a:t>seçilmelidir.</a:t>
            </a:r>
          </a:p>
          <a:p>
            <a:r>
              <a:rPr lang="tr-TR" dirty="0" smtClean="0"/>
              <a:t>Denetim Kurulu için </a:t>
            </a:r>
            <a:r>
              <a:rPr lang="tr-TR" u="sng" dirty="0" smtClean="0">
                <a:solidFill>
                  <a:srgbClr val="FF0000"/>
                </a:solidFill>
              </a:rPr>
              <a:t>en az 3 asıl ve en az 3 yedek üye</a:t>
            </a:r>
            <a:r>
              <a:rPr lang="tr-TR" u="sng" dirty="0" smtClean="0"/>
              <a:t> </a:t>
            </a:r>
            <a:r>
              <a:rPr lang="tr-TR" dirty="0"/>
              <a:t> </a:t>
            </a:r>
            <a:r>
              <a:rPr lang="tr-TR" dirty="0" smtClean="0"/>
              <a:t>seçilmelidir.</a:t>
            </a:r>
          </a:p>
        </p:txBody>
      </p:sp>
    </p:spTree>
    <p:extLst>
      <p:ext uri="{BB962C8B-B14F-4D97-AF65-F5344CB8AC3E}">
        <p14:creationId xmlns:p14="http://schemas.microsoft.com/office/powerpoint/2010/main" val="473679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pPr algn="ctr"/>
            <a:r>
              <a:rPr lang="tr-TR" b="1" dirty="0"/>
              <a:t>Spor Kulüpleri Tescil İptali</a:t>
            </a:r>
            <a:endParaRPr lang="tr-TR" dirty="0"/>
          </a:p>
        </p:txBody>
      </p:sp>
    </p:spTree>
    <p:extLst>
      <p:ext uri="{BB962C8B-B14F-4D97-AF65-F5344CB8AC3E}">
        <p14:creationId xmlns:p14="http://schemas.microsoft.com/office/powerpoint/2010/main" val="3090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074821"/>
          </a:xfrm>
        </p:spPr>
        <p:txBody>
          <a:bodyPr>
            <a:normAutofit fontScale="90000"/>
          </a:bodyPr>
          <a:lstStyle/>
          <a:p>
            <a:r>
              <a:rPr lang="tr-TR" b="1" dirty="0" smtClean="0"/>
              <a:t>1. Spor </a:t>
            </a:r>
            <a:r>
              <a:rPr lang="tr-TR" b="1" dirty="0"/>
              <a:t>kulüpleri aşağıdaki hâllerde kendiliğinden sona erer: </a:t>
            </a:r>
            <a:br>
              <a:rPr lang="tr-TR" b="1" dirty="0"/>
            </a:br>
            <a:endParaRPr lang="tr-TR" b="1" dirty="0"/>
          </a:p>
        </p:txBody>
      </p:sp>
      <p:sp>
        <p:nvSpPr>
          <p:cNvPr id="3" name="İçerik Yer Tutucusu 2"/>
          <p:cNvSpPr>
            <a:spLocks noGrp="1"/>
          </p:cNvSpPr>
          <p:nvPr>
            <p:ph idx="1"/>
          </p:nvPr>
        </p:nvSpPr>
        <p:spPr>
          <a:xfrm>
            <a:off x="677334" y="1925053"/>
            <a:ext cx="8596668" cy="2903621"/>
          </a:xfrm>
        </p:spPr>
        <p:txBody>
          <a:bodyPr>
            <a:normAutofit lnSpcReduction="10000"/>
          </a:bodyPr>
          <a:lstStyle/>
          <a:p>
            <a:r>
              <a:rPr lang="tr-TR" dirty="0" smtClean="0"/>
              <a:t>a</a:t>
            </a:r>
            <a:r>
              <a:rPr lang="tr-TR" dirty="0"/>
              <a:t>) İlk genel kurul toplantısının kanunda öngörülen sürede </a:t>
            </a:r>
            <a:r>
              <a:rPr lang="tr-TR" dirty="0" smtClean="0"/>
              <a:t>yapılmamış </a:t>
            </a:r>
            <a:r>
              <a:rPr lang="tr-TR" u="sng" dirty="0" smtClean="0">
                <a:solidFill>
                  <a:srgbClr val="FF0000"/>
                </a:solidFill>
              </a:rPr>
              <a:t>(6 ay içerisinde)</a:t>
            </a:r>
            <a:r>
              <a:rPr lang="tr-TR" dirty="0" smtClean="0"/>
              <a:t> </a:t>
            </a:r>
            <a:r>
              <a:rPr lang="tr-TR" dirty="0"/>
              <a:t>ve zorunlu </a:t>
            </a:r>
            <a:r>
              <a:rPr lang="tr-TR" dirty="0" smtClean="0"/>
              <a:t>organların </a:t>
            </a:r>
            <a:r>
              <a:rPr lang="tr-TR" u="sng" dirty="0" smtClean="0">
                <a:solidFill>
                  <a:srgbClr val="FF0000"/>
                </a:solidFill>
              </a:rPr>
              <a:t>(yönetim ve denetim kurulu)</a:t>
            </a:r>
            <a:r>
              <a:rPr lang="tr-TR" dirty="0" smtClean="0"/>
              <a:t> </a:t>
            </a:r>
            <a:r>
              <a:rPr lang="tr-TR" dirty="0"/>
              <a:t>oluşturulmamış olması.</a:t>
            </a:r>
          </a:p>
          <a:p>
            <a:r>
              <a:rPr lang="tr-TR" dirty="0"/>
              <a:t>b) Tüzük gereğince yönetim kurulunun oluşturulmasının olanaksız hâle gelmesi.</a:t>
            </a:r>
          </a:p>
          <a:p>
            <a:r>
              <a:rPr lang="tr-TR" dirty="0"/>
              <a:t>c) Olağan genel kurul toplantısının </a:t>
            </a:r>
            <a:r>
              <a:rPr lang="tr-TR" u="sng" dirty="0">
                <a:solidFill>
                  <a:srgbClr val="FF0000"/>
                </a:solidFill>
              </a:rPr>
              <a:t>2</a:t>
            </a:r>
            <a:r>
              <a:rPr lang="tr-TR" u="sng" dirty="0" smtClean="0">
                <a:solidFill>
                  <a:srgbClr val="FF0000"/>
                </a:solidFill>
              </a:rPr>
              <a:t> </a:t>
            </a:r>
            <a:r>
              <a:rPr lang="tr-TR" u="sng" dirty="0">
                <a:solidFill>
                  <a:srgbClr val="FF0000"/>
                </a:solidFill>
              </a:rPr>
              <a:t>defa üst </a:t>
            </a:r>
            <a:r>
              <a:rPr lang="tr-TR" u="sng" dirty="0" smtClean="0">
                <a:solidFill>
                  <a:srgbClr val="FF0000"/>
                </a:solidFill>
              </a:rPr>
              <a:t>üste </a:t>
            </a:r>
            <a:r>
              <a:rPr lang="tr-TR" dirty="0" smtClean="0"/>
              <a:t>yapılamaması.</a:t>
            </a:r>
          </a:p>
          <a:p>
            <a:endParaRPr lang="tr-TR" dirty="0" smtClean="0"/>
          </a:p>
          <a:p>
            <a:r>
              <a:rPr lang="tr-TR" dirty="0" smtClean="0"/>
              <a:t>En </a:t>
            </a:r>
            <a:r>
              <a:rPr lang="tr-TR" dirty="0"/>
              <a:t>az birinin gerçekleşmesi hâlinde Bakanlık veya spor kulübünün herhangi bir üyesi spor kulübünün sona erdiğinin tespitini mahkemeden isteyebilir.</a:t>
            </a:r>
            <a:endParaRPr lang="tr-TR" sz="2000" b="1" dirty="0"/>
          </a:p>
        </p:txBody>
      </p:sp>
    </p:spTree>
    <p:extLst>
      <p:ext uri="{BB962C8B-B14F-4D97-AF65-F5344CB8AC3E}">
        <p14:creationId xmlns:p14="http://schemas.microsoft.com/office/powerpoint/2010/main" val="4067344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14863" y="2605849"/>
            <a:ext cx="5944433" cy="1646302"/>
          </a:xfrm>
        </p:spPr>
        <p:txBody>
          <a:bodyPr/>
          <a:lstStyle/>
          <a:p>
            <a:r>
              <a:rPr lang="tr-TR" b="1" dirty="0" smtClean="0"/>
              <a:t>Spor Kulübü Tescil İşlemleri</a:t>
            </a:r>
            <a:endParaRPr lang="tr-TR" b="1" dirty="0"/>
          </a:p>
        </p:txBody>
      </p:sp>
    </p:spTree>
    <p:extLst>
      <p:ext uri="{BB962C8B-B14F-4D97-AF65-F5344CB8AC3E}">
        <p14:creationId xmlns:p14="http://schemas.microsoft.com/office/powerpoint/2010/main" val="2850873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2. Genel </a:t>
            </a:r>
            <a:r>
              <a:rPr lang="tr-TR" b="1" dirty="0"/>
              <a:t>kurul, her zaman spor kulübünün feshine karar </a:t>
            </a:r>
            <a:r>
              <a:rPr lang="tr-TR" b="1" dirty="0" smtClean="0"/>
              <a:t>verebilir</a:t>
            </a:r>
            <a:r>
              <a:rPr lang="tr-TR" b="1" dirty="0"/>
              <a:t/>
            </a:r>
            <a:br>
              <a:rPr lang="tr-TR" b="1" dirty="0"/>
            </a:br>
            <a:endParaRPr lang="tr-TR" dirty="0"/>
          </a:p>
        </p:txBody>
      </p:sp>
      <p:sp>
        <p:nvSpPr>
          <p:cNvPr id="3" name="İçerik Yer Tutucusu 2"/>
          <p:cNvSpPr>
            <a:spLocks noGrp="1"/>
          </p:cNvSpPr>
          <p:nvPr>
            <p:ph idx="1"/>
          </p:nvPr>
        </p:nvSpPr>
        <p:spPr>
          <a:xfrm>
            <a:off x="677334" y="2160589"/>
            <a:ext cx="9076266" cy="3880773"/>
          </a:xfrm>
        </p:spPr>
        <p:txBody>
          <a:bodyPr>
            <a:normAutofit/>
          </a:bodyPr>
          <a:lstStyle/>
          <a:p>
            <a:r>
              <a:rPr lang="tr-TR" dirty="0" smtClean="0"/>
              <a:t>Genel kurul toplantı kararı alıp gündem maddelerine fesih yazar.</a:t>
            </a:r>
          </a:p>
          <a:p>
            <a:r>
              <a:rPr lang="tr-TR" dirty="0" smtClean="0"/>
              <a:t>İlk oturumda </a:t>
            </a:r>
            <a:r>
              <a:rPr lang="tr-TR" u="sng" dirty="0" smtClean="0">
                <a:solidFill>
                  <a:srgbClr val="FF0000"/>
                </a:solidFill>
              </a:rPr>
              <a:t>en az üçte iki (2/3) çoğunluk </a:t>
            </a:r>
            <a:r>
              <a:rPr lang="tr-TR" dirty="0" smtClean="0"/>
              <a:t>sağlanamazsa ikinci oturumda </a:t>
            </a:r>
            <a:r>
              <a:rPr lang="tr-TR" u="sng" dirty="0" smtClean="0">
                <a:solidFill>
                  <a:srgbClr val="FF0000"/>
                </a:solidFill>
              </a:rPr>
              <a:t>yönetim ve denetim asil üyelerinin 2 katı</a:t>
            </a:r>
            <a:r>
              <a:rPr lang="tr-TR" dirty="0" smtClean="0"/>
              <a:t> ile toplanır.</a:t>
            </a:r>
            <a:endParaRPr lang="tr-TR" dirty="0"/>
          </a:p>
          <a:p>
            <a:r>
              <a:rPr lang="tr-TR" dirty="0"/>
              <a:t>F</a:t>
            </a:r>
            <a:r>
              <a:rPr lang="tr-TR" dirty="0" smtClean="0"/>
              <a:t>esih </a:t>
            </a:r>
            <a:r>
              <a:rPr lang="tr-TR" dirty="0"/>
              <a:t>hallerinde karar toplantıya katılan üyelerin </a:t>
            </a:r>
            <a:r>
              <a:rPr lang="tr-TR" u="sng" dirty="0">
                <a:solidFill>
                  <a:srgbClr val="FF0000"/>
                </a:solidFill>
              </a:rPr>
              <a:t>üçte ikisinin (2/3) </a:t>
            </a:r>
            <a:r>
              <a:rPr lang="tr-TR" dirty="0"/>
              <a:t>oyu ile alınır</a:t>
            </a:r>
            <a:r>
              <a:rPr lang="tr-TR" dirty="0" smtClean="0"/>
              <a:t>.</a:t>
            </a:r>
            <a:endParaRPr lang="tr-TR" dirty="0"/>
          </a:p>
          <a:p>
            <a:r>
              <a:rPr lang="tr-TR" dirty="0"/>
              <a:t> Toplantıda görüşülen konular ve alınan kararlar bir tutanağa yazılır ve divan heyeti tarafından imzalanır</a:t>
            </a:r>
            <a:r>
              <a:rPr lang="tr-TR" dirty="0" smtClean="0"/>
              <a:t>.</a:t>
            </a:r>
          </a:p>
          <a:p>
            <a:r>
              <a:rPr lang="tr-TR" dirty="0" smtClean="0"/>
              <a:t>Tasfiye tutanağı düzenlenir.</a:t>
            </a:r>
          </a:p>
          <a:p>
            <a:r>
              <a:rPr lang="tr-TR" dirty="0" smtClean="0"/>
              <a:t>Dilekçe ile Gençlik ve Spor İl Müdürlüğüne başvuruda bulunur.</a:t>
            </a:r>
          </a:p>
          <a:p>
            <a:endParaRPr lang="tr-TR" sz="2000" dirty="0"/>
          </a:p>
        </p:txBody>
      </p:sp>
    </p:spTree>
    <p:extLst>
      <p:ext uri="{BB962C8B-B14F-4D97-AF65-F5344CB8AC3E}">
        <p14:creationId xmlns:p14="http://schemas.microsoft.com/office/powerpoint/2010/main" val="4200216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21895"/>
          </a:xfrm>
        </p:spPr>
        <p:txBody>
          <a:bodyPr/>
          <a:lstStyle/>
          <a:p>
            <a:r>
              <a:rPr lang="tr-TR" b="1" dirty="0" smtClean="0"/>
              <a:t>3. Bakanlık</a:t>
            </a:r>
            <a:endParaRPr lang="tr-TR" b="1" dirty="0"/>
          </a:p>
        </p:txBody>
      </p:sp>
      <p:sp>
        <p:nvSpPr>
          <p:cNvPr id="3" name="İçerik Yer Tutucusu 2"/>
          <p:cNvSpPr>
            <a:spLocks noGrp="1"/>
          </p:cNvSpPr>
          <p:nvPr>
            <p:ph idx="1"/>
          </p:nvPr>
        </p:nvSpPr>
        <p:spPr>
          <a:xfrm>
            <a:off x="677334" y="1395664"/>
            <a:ext cx="8596668" cy="3368842"/>
          </a:xfrm>
        </p:spPr>
        <p:txBody>
          <a:bodyPr/>
          <a:lstStyle/>
          <a:p>
            <a:r>
              <a:rPr lang="tr-TR" dirty="0" smtClean="0"/>
              <a:t>a</a:t>
            </a:r>
            <a:r>
              <a:rPr lang="tr-TR" dirty="0"/>
              <a:t>) Tescile ilişkin şartları kaybeden,</a:t>
            </a:r>
          </a:p>
          <a:p>
            <a:r>
              <a:rPr lang="tr-TR" dirty="0"/>
              <a:t>b) Organlarını kanuna aykırı olarak oluşturan </a:t>
            </a:r>
            <a:r>
              <a:rPr lang="tr-TR" dirty="0" smtClean="0"/>
              <a:t>ve Bakanlık </a:t>
            </a:r>
            <a:r>
              <a:rPr lang="tr-TR" dirty="0"/>
              <a:t>tarafından yapılan yazılı ihtara rağmen </a:t>
            </a:r>
            <a:r>
              <a:rPr lang="tr-TR" dirty="0" smtClean="0"/>
              <a:t>bu aykırılıkları ihtar tarihinden </a:t>
            </a:r>
            <a:r>
              <a:rPr lang="tr-TR" dirty="0"/>
              <a:t>itibaren üç ay içinde gidermeyen,</a:t>
            </a:r>
          </a:p>
          <a:p>
            <a:r>
              <a:rPr lang="tr-TR" dirty="0"/>
              <a:t>c) Taahhüt ettiği hiçbir spor faaliyetine </a:t>
            </a:r>
            <a:r>
              <a:rPr lang="tr-TR" dirty="0" smtClean="0"/>
              <a:t>izinsiz ve </a:t>
            </a:r>
            <a:r>
              <a:rPr lang="tr-TR" dirty="0"/>
              <a:t>mazeretsiz olarak üst üste 3</a:t>
            </a:r>
            <a:r>
              <a:rPr lang="tr-TR" dirty="0" smtClean="0"/>
              <a:t> </a:t>
            </a:r>
            <a:r>
              <a:rPr lang="tr-TR" dirty="0"/>
              <a:t>yıl </a:t>
            </a:r>
            <a:r>
              <a:rPr lang="tr-TR" dirty="0" smtClean="0"/>
              <a:t>katılmayan, </a:t>
            </a:r>
            <a:r>
              <a:rPr lang="nn-NO" dirty="0" smtClean="0"/>
              <a:t>spor </a:t>
            </a:r>
            <a:r>
              <a:rPr lang="nn-NO" dirty="0"/>
              <a:t>kulüplerinin spor faaliyetlerine </a:t>
            </a:r>
            <a:r>
              <a:rPr lang="nn-NO" dirty="0" smtClean="0"/>
              <a:t>katılmasını</a:t>
            </a:r>
            <a:r>
              <a:rPr lang="tr-TR" dirty="0" smtClean="0"/>
              <a:t> </a:t>
            </a:r>
            <a:r>
              <a:rPr lang="nn-NO" dirty="0" smtClean="0"/>
              <a:t>yasaklayabilir</a:t>
            </a:r>
            <a:r>
              <a:rPr lang="nn-NO" dirty="0"/>
              <a:t>. </a:t>
            </a:r>
            <a:endParaRPr lang="tr-TR" dirty="0" smtClean="0"/>
          </a:p>
          <a:p>
            <a:r>
              <a:rPr lang="tr-TR" dirty="0" smtClean="0"/>
              <a:t>Ayrıca </a:t>
            </a:r>
            <a:r>
              <a:rPr lang="tr-TR" dirty="0"/>
              <a:t>yukarıda sayılan hâllerde, </a:t>
            </a:r>
            <a:r>
              <a:rPr lang="tr-TR" dirty="0" smtClean="0"/>
              <a:t>Bakanlık veya spor kulübünün </a:t>
            </a:r>
            <a:r>
              <a:rPr lang="tr-TR" dirty="0"/>
              <a:t>herhangi bir üyesinin istemi üzerine mahkeme; spor </a:t>
            </a:r>
            <a:r>
              <a:rPr lang="tr-TR" dirty="0" smtClean="0"/>
              <a:t>kulübünün feshine </a:t>
            </a:r>
            <a:r>
              <a:rPr lang="tr-TR" dirty="0"/>
              <a:t>karar verir ve </a:t>
            </a:r>
            <a:r>
              <a:rPr lang="tr-TR" dirty="0" smtClean="0"/>
              <a:t>dava sırasında </a:t>
            </a:r>
            <a:r>
              <a:rPr lang="tr-TR" dirty="0"/>
              <a:t>faaliyetten alıkoyma dâhil </a:t>
            </a:r>
            <a:r>
              <a:rPr lang="tr-TR" dirty="0" smtClean="0"/>
              <a:t>gerekli bütün </a:t>
            </a:r>
            <a:r>
              <a:rPr lang="tr-TR" dirty="0"/>
              <a:t>önlemleri alır.</a:t>
            </a:r>
          </a:p>
        </p:txBody>
      </p:sp>
    </p:spTree>
    <p:extLst>
      <p:ext uri="{BB962C8B-B14F-4D97-AF65-F5344CB8AC3E}">
        <p14:creationId xmlns:p14="http://schemas.microsoft.com/office/powerpoint/2010/main" val="301968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914401"/>
            <a:ext cx="8596668" cy="5126962"/>
          </a:xfrm>
        </p:spPr>
        <p:txBody>
          <a:bodyPr/>
          <a:lstStyle/>
          <a:p>
            <a:r>
              <a:rPr lang="tr-TR" dirty="0" smtClean="0"/>
              <a:t>Spor </a:t>
            </a:r>
            <a:r>
              <a:rPr lang="tr-TR" dirty="0"/>
              <a:t>kulübünün kendiliğinden sona ermesi, </a:t>
            </a:r>
            <a:r>
              <a:rPr lang="tr-TR" dirty="0" smtClean="0"/>
              <a:t>genel kurul </a:t>
            </a:r>
            <a:r>
              <a:rPr lang="tr-TR" dirty="0"/>
              <a:t>veya mahkeme tarafından spor kulübünün </a:t>
            </a:r>
            <a:r>
              <a:rPr lang="tr-TR" dirty="0" smtClean="0"/>
              <a:t>feshine karar verilmesi hâllerinde</a:t>
            </a:r>
            <a:r>
              <a:rPr lang="tr-TR" dirty="0"/>
              <a:t>, spor kulübünün Bakanlık nezdindeki tescili iptal edilir</a:t>
            </a:r>
            <a:r>
              <a:rPr lang="tr-TR" dirty="0" smtClean="0"/>
              <a:t>.</a:t>
            </a:r>
          </a:p>
          <a:p>
            <a:endParaRPr lang="tr-TR" dirty="0"/>
          </a:p>
          <a:p>
            <a:endParaRPr lang="tr-TR" dirty="0"/>
          </a:p>
          <a:p>
            <a:r>
              <a:rPr lang="tr-TR" dirty="0"/>
              <a:t>Taahhüt ettiği spor dalı faaliyetlerine </a:t>
            </a:r>
            <a:r>
              <a:rPr lang="tr-TR" dirty="0" smtClean="0"/>
              <a:t>izinsiz ve </a:t>
            </a:r>
            <a:r>
              <a:rPr lang="tr-TR" dirty="0"/>
              <a:t>mazeretsiz olarak üst üste üç yıl katılmayan </a:t>
            </a:r>
            <a:r>
              <a:rPr lang="tr-TR" dirty="0" smtClean="0"/>
              <a:t>spor kulüplerinin </a:t>
            </a:r>
            <a:r>
              <a:rPr lang="tr-TR" dirty="0"/>
              <a:t>bu </a:t>
            </a:r>
            <a:r>
              <a:rPr lang="tr-TR" dirty="0" smtClean="0"/>
              <a:t>spor dallarına </a:t>
            </a:r>
            <a:r>
              <a:rPr lang="tr-TR" dirty="0"/>
              <a:t>ilişkin tescilleri ilgili spor federasyonu tarafından </a:t>
            </a:r>
            <a:r>
              <a:rPr lang="tr-TR" dirty="0" smtClean="0"/>
              <a:t>Bakanlık bilişim </a:t>
            </a:r>
            <a:r>
              <a:rPr lang="tr-TR" dirty="0"/>
              <a:t>sistemi </a:t>
            </a:r>
            <a:r>
              <a:rPr lang="tr-TR" dirty="0" smtClean="0"/>
              <a:t>üzerinden iptal </a:t>
            </a:r>
            <a:r>
              <a:rPr lang="tr-TR" dirty="0"/>
              <a:t>edilir.</a:t>
            </a:r>
          </a:p>
        </p:txBody>
      </p:sp>
    </p:spTree>
    <p:extLst>
      <p:ext uri="{BB962C8B-B14F-4D97-AF65-F5344CB8AC3E}">
        <p14:creationId xmlns:p14="http://schemas.microsoft.com/office/powerpoint/2010/main" val="309981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86063"/>
          </a:xfrm>
        </p:spPr>
        <p:txBody>
          <a:bodyPr/>
          <a:lstStyle/>
          <a:p>
            <a:r>
              <a:rPr lang="tr-TR" b="1" dirty="0" smtClean="0"/>
              <a:t>Kulüp İsminin Belirlenmesi</a:t>
            </a:r>
            <a:endParaRPr lang="tr-TR" b="1" dirty="0"/>
          </a:p>
        </p:txBody>
      </p:sp>
      <p:sp>
        <p:nvSpPr>
          <p:cNvPr id="3" name="İçerik Yer Tutucusu 2"/>
          <p:cNvSpPr>
            <a:spLocks noGrp="1"/>
          </p:cNvSpPr>
          <p:nvPr>
            <p:ph idx="1"/>
          </p:nvPr>
        </p:nvSpPr>
        <p:spPr>
          <a:xfrm>
            <a:off x="677334" y="1395663"/>
            <a:ext cx="8596668" cy="5229726"/>
          </a:xfrm>
        </p:spPr>
        <p:txBody>
          <a:bodyPr>
            <a:normAutofit/>
          </a:bodyPr>
          <a:lstStyle/>
          <a:p>
            <a:r>
              <a:rPr lang="tr-TR" dirty="0">
                <a:solidFill>
                  <a:schemeClr val="tx1"/>
                </a:solidFill>
              </a:rPr>
              <a:t>Spor kulüpleri; kanunun emredici hükümlerine, ahlaka, kamu düzenine ve kişilik haklarına aykırı olmamak ve amaçlarına uygun olmak kaydıyla istedikleri isimleri alabilir.</a:t>
            </a:r>
            <a:endParaRPr lang="tr-TR" dirty="0"/>
          </a:p>
          <a:p>
            <a:r>
              <a:rPr lang="tr-TR" dirty="0">
                <a:solidFill>
                  <a:schemeClr val="tx1"/>
                </a:solidFill>
              </a:rPr>
              <a:t>Kamu kurumlarının bünyesinde yer alan spor kulüpleri bulundukları yer ile kurumun ismini alabilirler.</a:t>
            </a:r>
            <a:endParaRPr lang="tr-TR" dirty="0"/>
          </a:p>
          <a:p>
            <a:r>
              <a:rPr lang="tr-TR" dirty="0">
                <a:solidFill>
                  <a:schemeClr val="tx1"/>
                </a:solidFill>
              </a:rPr>
              <a:t>Spor kulüplerinin isimleri, diğer spor kulüpleri ile aynı veya ayırt edilemeyecek kadar benzer şekilde belirlenemez.</a:t>
            </a:r>
          </a:p>
          <a:p>
            <a:r>
              <a:rPr lang="tr-TR" dirty="0">
                <a:solidFill>
                  <a:schemeClr val="tx1"/>
                </a:solidFill>
              </a:rPr>
              <a:t>Bir yıllık süre geçmeden yeniden isim ve unvan değişikliği yapamazlar.</a:t>
            </a:r>
            <a:endParaRPr lang="tr-TR" dirty="0">
              <a:solidFill>
                <a:schemeClr val="tx1"/>
              </a:solidFill>
              <a:cs typeface="Times New Roman" panose="02020603050405020304" pitchFamily="18" charset="0"/>
            </a:endParaRPr>
          </a:p>
          <a:p>
            <a:r>
              <a:rPr lang="tr-TR" dirty="0">
                <a:solidFill>
                  <a:schemeClr val="tx1"/>
                </a:solidFill>
                <a:cs typeface="Times New Roman" panose="02020603050405020304" pitchFamily="18" charset="0"/>
              </a:rPr>
              <a:t>Seçilecek İsimde </a:t>
            </a:r>
            <a:r>
              <a:rPr lang="tr-TR" u="sng" dirty="0">
                <a:solidFill>
                  <a:srgbClr val="FF0000"/>
                </a:solidFill>
                <a:cs typeface="Times New Roman" panose="02020603050405020304" pitchFamily="18" charset="0"/>
              </a:rPr>
              <a:t>Dernek ve Gençlik </a:t>
            </a:r>
            <a:r>
              <a:rPr lang="tr-TR" dirty="0">
                <a:solidFill>
                  <a:schemeClr val="tx1"/>
                </a:solidFill>
                <a:cs typeface="Times New Roman" panose="02020603050405020304" pitchFamily="18" charset="0"/>
              </a:rPr>
              <a:t>İbaresi </a:t>
            </a:r>
            <a:r>
              <a:rPr lang="tr-TR" u="sng" dirty="0">
                <a:solidFill>
                  <a:srgbClr val="FF0000"/>
                </a:solidFill>
                <a:cs typeface="Times New Roman" panose="02020603050405020304" pitchFamily="18" charset="0"/>
              </a:rPr>
              <a:t>Bulunmayacak</a:t>
            </a:r>
            <a:r>
              <a:rPr lang="tr-TR" dirty="0">
                <a:solidFill>
                  <a:schemeClr val="tx1"/>
                </a:solidFill>
                <a:cs typeface="Times New Roman" panose="02020603050405020304" pitchFamily="18" charset="0"/>
              </a:rPr>
              <a:t> ve Spor Kulübünün İsmi ‘‘</a:t>
            </a:r>
            <a:r>
              <a:rPr lang="tr-TR" u="sng" dirty="0">
                <a:solidFill>
                  <a:srgbClr val="FF0000"/>
                </a:solidFill>
                <a:cs typeface="Times New Roman" panose="02020603050405020304" pitchFamily="18" charset="0"/>
              </a:rPr>
              <a:t>Spor Kulübü</a:t>
            </a:r>
            <a:r>
              <a:rPr lang="tr-TR" dirty="0">
                <a:solidFill>
                  <a:schemeClr val="tx1"/>
                </a:solidFill>
                <a:cs typeface="Times New Roman" panose="02020603050405020304" pitchFamily="18" charset="0"/>
              </a:rPr>
              <a:t>’’ İle Bitecek.</a:t>
            </a:r>
          </a:p>
          <a:p>
            <a:r>
              <a:rPr lang="tr-TR" dirty="0">
                <a:solidFill>
                  <a:schemeClr val="tx1"/>
                </a:solidFill>
                <a:cs typeface="Times New Roman" panose="02020603050405020304" pitchFamily="18" charset="0"/>
              </a:rPr>
              <a:t>Kulüp isimlerinde; Türk, Türkiye, Milli, Cumhuriyet, Atatürk, Mustafa kemal, Şehit, Gazi gibi kelimeler ile bunların baş ve sonlarına getirilen ekler ile oluşturulan kelimeler İçişleri Bakanlığın izni ile kullanılabilir.</a:t>
            </a:r>
          </a:p>
          <a:p>
            <a:r>
              <a:rPr lang="tr-TR" dirty="0">
                <a:solidFill>
                  <a:schemeClr val="tx1"/>
                </a:solidFill>
                <a:cs typeface="Times New Roman" panose="02020603050405020304" pitchFamily="18" charset="0"/>
              </a:rPr>
              <a:t>Logoda </a:t>
            </a:r>
            <a:r>
              <a:rPr lang="tr-TR" u="sng" dirty="0">
                <a:solidFill>
                  <a:srgbClr val="FF0000"/>
                </a:solidFill>
                <a:cs typeface="Times New Roman" panose="02020603050405020304" pitchFamily="18" charset="0"/>
              </a:rPr>
              <a:t>Türk Bayrağı (ay </a:t>
            </a:r>
            <a:r>
              <a:rPr lang="tr-TR" dirty="0">
                <a:solidFill>
                  <a:srgbClr val="FF0000"/>
                </a:solidFill>
                <a:cs typeface="Times New Roman" panose="02020603050405020304" pitchFamily="18" charset="0"/>
              </a:rPr>
              <a:t>yıldız)</a:t>
            </a:r>
            <a:r>
              <a:rPr lang="tr-TR" dirty="0">
                <a:solidFill>
                  <a:schemeClr val="tx1"/>
                </a:solidFill>
                <a:cs typeface="Times New Roman" panose="02020603050405020304" pitchFamily="18" charset="0"/>
              </a:rPr>
              <a:t> kullanımı yasaktır.</a:t>
            </a:r>
          </a:p>
          <a:p>
            <a:endParaRPr lang="tr-TR" dirty="0">
              <a:solidFill>
                <a:schemeClr val="tx1"/>
              </a:solidFill>
              <a:latin typeface="Times New Roman" panose="02020603050405020304" pitchFamily="18" charset="0"/>
              <a:cs typeface="Times New Roman" panose="02020603050405020304" pitchFamily="18" charset="0"/>
            </a:endParaRPr>
          </a:p>
          <a:p>
            <a:endParaRPr lang="tr-TR" dirty="0">
              <a:solidFill>
                <a:schemeClr val="tx1"/>
              </a:solidFill>
            </a:endParaRPr>
          </a:p>
        </p:txBody>
      </p:sp>
    </p:spTree>
    <p:extLst>
      <p:ext uri="{BB962C8B-B14F-4D97-AF65-F5344CB8AC3E}">
        <p14:creationId xmlns:p14="http://schemas.microsoft.com/office/powerpoint/2010/main" val="2877336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t>Yeni Kurulacak Spor Kulübü İçin İstenen Belgeler</a:t>
            </a:r>
            <a:endParaRPr lang="tr-TR" b="1" dirty="0"/>
          </a:p>
        </p:txBody>
      </p:sp>
      <p:sp>
        <p:nvSpPr>
          <p:cNvPr id="5" name="İçerik Yer Tutucusu 4"/>
          <p:cNvSpPr>
            <a:spLocks noGrp="1"/>
          </p:cNvSpPr>
          <p:nvPr>
            <p:ph idx="1"/>
          </p:nvPr>
        </p:nvSpPr>
        <p:spPr>
          <a:xfrm>
            <a:off x="677334" y="1930401"/>
            <a:ext cx="8596668" cy="4110962"/>
          </a:xfrm>
        </p:spPr>
        <p:txBody>
          <a:bodyPr>
            <a:normAutofit fontScale="85000" lnSpcReduction="20000"/>
          </a:bodyPr>
          <a:lstStyle/>
          <a:p>
            <a:pPr lvl="0">
              <a:buFont typeface="+mj-lt"/>
              <a:buAutoNum type="arabicPeriod"/>
            </a:pPr>
            <a:r>
              <a:rPr lang="tr-TR" b="1" dirty="0"/>
              <a:t>Dilekçe</a:t>
            </a:r>
            <a:endParaRPr lang="tr-TR" dirty="0"/>
          </a:p>
          <a:p>
            <a:pPr lvl="0">
              <a:buFont typeface="+mj-lt"/>
              <a:buAutoNum type="arabicPeriod"/>
            </a:pPr>
            <a:r>
              <a:rPr lang="tr-TR" b="1" dirty="0"/>
              <a:t>Spor Kulübü Kuruluş Bildirimi (Ek-1)</a:t>
            </a:r>
            <a:endParaRPr lang="tr-TR" dirty="0"/>
          </a:p>
          <a:p>
            <a:pPr lvl="0">
              <a:buFont typeface="+mj-lt"/>
              <a:buAutoNum type="arabicPeriod"/>
            </a:pPr>
            <a:r>
              <a:rPr lang="tr-TR" b="1" dirty="0"/>
              <a:t>Spor Kulübü Tüzüğü</a:t>
            </a:r>
            <a:endParaRPr lang="tr-TR" dirty="0"/>
          </a:p>
          <a:p>
            <a:pPr lvl="0">
              <a:buFont typeface="+mj-lt"/>
              <a:buAutoNum type="arabicPeriod"/>
            </a:pPr>
            <a:r>
              <a:rPr lang="tr-TR" b="1" dirty="0"/>
              <a:t>Adli Sicil Kaydı</a:t>
            </a:r>
            <a:endParaRPr lang="tr-TR" dirty="0"/>
          </a:p>
          <a:p>
            <a:pPr lvl="0">
              <a:buFont typeface="+mj-lt"/>
              <a:buAutoNum type="arabicPeriod"/>
            </a:pPr>
            <a:r>
              <a:rPr lang="tr-TR" b="1" dirty="0" smtClean="0"/>
              <a:t>Sportif </a:t>
            </a:r>
            <a:r>
              <a:rPr lang="tr-TR" b="1" dirty="0"/>
              <a:t>Ceza Bilgi Formu</a:t>
            </a:r>
            <a:endParaRPr lang="tr-TR" dirty="0"/>
          </a:p>
          <a:p>
            <a:pPr lvl="0">
              <a:buFont typeface="+mj-lt"/>
              <a:buAutoNum type="arabicPeriod"/>
            </a:pPr>
            <a:r>
              <a:rPr lang="tr-TR" b="1" dirty="0"/>
              <a:t>Taahhütname</a:t>
            </a:r>
            <a:endParaRPr lang="tr-TR" dirty="0"/>
          </a:p>
          <a:p>
            <a:pPr lvl="0">
              <a:buFont typeface="+mj-lt"/>
              <a:buAutoNum type="arabicPeriod"/>
            </a:pPr>
            <a:r>
              <a:rPr lang="tr-TR" b="1" dirty="0" smtClean="0"/>
              <a:t>Logo/Amblem</a:t>
            </a:r>
          </a:p>
          <a:p>
            <a:pPr lvl="0">
              <a:buFont typeface="+mj-lt"/>
              <a:buAutoNum type="arabicPeriod"/>
            </a:pPr>
            <a:r>
              <a:rPr lang="tr-TR" b="1" dirty="0" smtClean="0"/>
              <a:t>Adres Kodu (</a:t>
            </a:r>
            <a:r>
              <a:rPr lang="tr-TR" b="1" dirty="0" err="1" smtClean="0"/>
              <a:t>uavt</a:t>
            </a:r>
            <a:r>
              <a:rPr lang="tr-TR" b="1" dirty="0" smtClean="0"/>
              <a:t>)</a:t>
            </a:r>
            <a:endParaRPr lang="tr-TR" dirty="0"/>
          </a:p>
          <a:p>
            <a:pPr lvl="0">
              <a:buFont typeface="+mj-lt"/>
              <a:buAutoNum type="arabicPeriod"/>
            </a:pPr>
            <a:r>
              <a:rPr lang="tr-TR" dirty="0"/>
              <a:t>Spor kulübü kurucuları arasında tüzel kişiliklerin bulunması halinde, bu tüzel kişilerin unvanı ve merkezini gösterir belge ile tüzel kişiliklerin yönetim organları tarafından yetkilendirilen gerçek kişi de belirtilmek kaydıyla bu konuda alınmış kararın örneği.</a:t>
            </a:r>
          </a:p>
          <a:p>
            <a:pPr lvl="0">
              <a:buFont typeface="+mj-lt"/>
              <a:buAutoNum type="arabicPeriod"/>
            </a:pPr>
            <a:r>
              <a:rPr lang="tr-TR" dirty="0"/>
              <a:t>Kurucular arasında yabancı uyrukluların bulunması halinde bunların Türkiye'de ikamet izni sahibi olduklarını gösterir belgeler.</a:t>
            </a:r>
          </a:p>
          <a:p>
            <a:pPr lvl="0">
              <a:buFont typeface="+mj-lt"/>
              <a:buAutoNum type="arabicPeriod"/>
            </a:pPr>
            <a:r>
              <a:rPr lang="tr-TR" dirty="0"/>
              <a:t>Spor kulübünün kamu kurum ve kuruluşları veya eğitim kurumları bünyesinde kurulması durumunda ilgili kurum veya kuruluştan alınan izin yazısı.</a:t>
            </a:r>
          </a:p>
          <a:p>
            <a:endParaRPr lang="tr-TR" dirty="0"/>
          </a:p>
        </p:txBody>
      </p:sp>
    </p:spTree>
    <p:extLst>
      <p:ext uri="{BB962C8B-B14F-4D97-AF65-F5344CB8AC3E}">
        <p14:creationId xmlns:p14="http://schemas.microsoft.com/office/powerpoint/2010/main" val="50397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57138"/>
          </a:xfrm>
        </p:spPr>
        <p:txBody>
          <a:bodyPr>
            <a:normAutofit/>
          </a:bodyPr>
          <a:lstStyle/>
          <a:p>
            <a:r>
              <a:rPr lang="tr-TR" b="1" dirty="0" smtClean="0"/>
              <a:t>İstenen Belgeler için Açıklamalar</a:t>
            </a:r>
            <a:endParaRPr lang="tr-TR" b="1" dirty="0"/>
          </a:p>
        </p:txBody>
      </p:sp>
      <p:sp>
        <p:nvSpPr>
          <p:cNvPr id="5" name="İçerik Yer Tutucusu 4"/>
          <p:cNvSpPr>
            <a:spLocks noGrp="1"/>
          </p:cNvSpPr>
          <p:nvPr>
            <p:ph idx="1"/>
          </p:nvPr>
        </p:nvSpPr>
        <p:spPr>
          <a:xfrm>
            <a:off x="677334" y="1392571"/>
            <a:ext cx="8596668" cy="4648791"/>
          </a:xfrm>
        </p:spPr>
        <p:txBody>
          <a:bodyPr>
            <a:noAutofit/>
          </a:bodyPr>
          <a:lstStyle/>
          <a:p>
            <a:pPr lvl="0">
              <a:buFont typeface="+mj-lt"/>
              <a:buAutoNum type="arabicPeriod"/>
            </a:pPr>
            <a:r>
              <a:rPr lang="tr-TR" sz="1500" b="1" u="sng" dirty="0"/>
              <a:t>Dilekçe:</a:t>
            </a:r>
            <a:r>
              <a:rPr lang="tr-TR" sz="1500" u="sng" dirty="0"/>
              <a:t> </a:t>
            </a:r>
            <a:r>
              <a:rPr lang="tr-TR" sz="1500" dirty="0"/>
              <a:t>Geçici Yönetim Kurulu Başkanı tarafından imzalıdır.</a:t>
            </a:r>
          </a:p>
          <a:p>
            <a:pPr lvl="0">
              <a:buFont typeface="+mj-lt"/>
              <a:buAutoNum type="arabicPeriod"/>
            </a:pPr>
            <a:r>
              <a:rPr lang="tr-TR" sz="1500" b="1" u="sng" dirty="0"/>
              <a:t>Spor Kulübü Kuruluş Bildirimi (Ek-1):</a:t>
            </a:r>
            <a:r>
              <a:rPr lang="tr-TR" sz="1500" u="sng" dirty="0"/>
              <a:t> </a:t>
            </a:r>
            <a:r>
              <a:rPr lang="tr-TR" sz="1500" dirty="0"/>
              <a:t>En az 7 kişiden </a:t>
            </a:r>
            <a:r>
              <a:rPr lang="tr-TR" sz="1500" dirty="0" smtClean="0"/>
              <a:t>oluşmalı ve gerekli bilgiler doldurulmalıdır. Kurucu </a:t>
            </a:r>
            <a:r>
              <a:rPr lang="tr-TR" sz="1500" dirty="0"/>
              <a:t>üye bilgileri ve yazışma ve tebligat almaya yetkili kişiler bu forma işlenmeli ve bilgiler eksiksiz doldurulmalıdır.</a:t>
            </a:r>
          </a:p>
          <a:p>
            <a:pPr lvl="0">
              <a:buFont typeface="+mj-lt"/>
              <a:buAutoNum type="arabicPeriod"/>
            </a:pPr>
            <a:r>
              <a:rPr lang="tr-TR" sz="1500" b="1" u="sng" dirty="0"/>
              <a:t>Spor Kulübü Tüzüğü:</a:t>
            </a:r>
            <a:r>
              <a:rPr lang="tr-TR" sz="1500" u="sng" dirty="0"/>
              <a:t> </a:t>
            </a:r>
            <a:r>
              <a:rPr lang="tr-TR" sz="1500" dirty="0"/>
              <a:t>Tüzüğün her sayfası kurucular tarafından imzalanmış olmalı, ayrıca son sayfası kurucuların isim ve imzaları olacak şekilde teslim edilmelidir.</a:t>
            </a:r>
          </a:p>
          <a:p>
            <a:pPr lvl="0">
              <a:buFont typeface="+mj-lt"/>
              <a:buAutoNum type="arabicPeriod"/>
            </a:pPr>
            <a:r>
              <a:rPr lang="tr-TR" sz="1500" b="1" u="sng" dirty="0"/>
              <a:t>Adli Sicil Kaydı</a:t>
            </a:r>
            <a:r>
              <a:rPr lang="tr-TR" sz="1500" b="1" dirty="0"/>
              <a:t>:</a:t>
            </a:r>
            <a:r>
              <a:rPr lang="tr-TR" sz="1500" dirty="0"/>
              <a:t> Kurucu üyelerden ve sonrasında genel kurul hariç diğer organlarda görev alanlardan e-devlet üzerinden adli sicil kayıtları.</a:t>
            </a:r>
          </a:p>
          <a:p>
            <a:pPr lvl="0">
              <a:buFont typeface="+mj-lt"/>
              <a:buAutoNum type="arabicPeriod"/>
            </a:pPr>
            <a:r>
              <a:rPr lang="tr-TR" sz="1500" b="1" u="sng" dirty="0" smtClean="0"/>
              <a:t>Sportif </a:t>
            </a:r>
            <a:r>
              <a:rPr lang="tr-TR" sz="1500" b="1" u="sng" dirty="0"/>
              <a:t>Ceza Bilgi Formu:</a:t>
            </a:r>
            <a:r>
              <a:rPr lang="tr-TR" sz="1500" u="sng" dirty="0"/>
              <a:t> </a:t>
            </a:r>
            <a:r>
              <a:rPr lang="tr-TR" sz="1500" dirty="0"/>
              <a:t>Kurucu üyelerden ve sonrasında genel kurul hariç diğer organlarda görev alanlardan e-devlet sisteminde yer alan Spor Bilgi Sistemi üzerinden Ceza Bilgi Formu bölümünden </a:t>
            </a:r>
            <a:r>
              <a:rPr lang="tr-TR" sz="1500" b="1" u="sng" dirty="0"/>
              <a:t>son 5 </a:t>
            </a:r>
            <a:r>
              <a:rPr lang="tr-TR" sz="1500" b="1" u="sng" dirty="0" smtClean="0"/>
              <a:t>yıla</a:t>
            </a:r>
            <a:r>
              <a:rPr lang="tr-TR" sz="1500" dirty="0" smtClean="0"/>
              <a:t> ait </a:t>
            </a:r>
            <a:r>
              <a:rPr lang="tr-TR" sz="1500" dirty="0"/>
              <a:t>sportif ceza bilgi formları.</a:t>
            </a:r>
          </a:p>
          <a:p>
            <a:pPr lvl="0">
              <a:buFont typeface="+mj-lt"/>
              <a:buAutoNum type="arabicPeriod"/>
            </a:pPr>
            <a:r>
              <a:rPr lang="tr-TR" sz="1500" b="1" u="sng" dirty="0"/>
              <a:t>Taahhütname</a:t>
            </a:r>
            <a:r>
              <a:rPr lang="tr-TR" sz="1500" b="1" dirty="0"/>
              <a:t>:</a:t>
            </a:r>
            <a:r>
              <a:rPr lang="tr-TR" sz="1500" dirty="0"/>
              <a:t> Spor Kulüpleri ve Spor Anonim Şirketleri Tescil Yönetmeliğinin spor kulüplerinin organlarında görev alamayacaklar başlıklı 13 üncü maddesi hakkında bilgi sahibi olunduğu ile ilgili.</a:t>
            </a:r>
          </a:p>
          <a:p>
            <a:pPr lvl="0">
              <a:buFont typeface="+mj-lt"/>
              <a:buAutoNum type="arabicPeriod"/>
            </a:pPr>
            <a:r>
              <a:rPr lang="tr-TR" sz="1500" b="1" u="sng" dirty="0"/>
              <a:t>Logo/Amblem:</a:t>
            </a:r>
            <a:r>
              <a:rPr lang="tr-TR" sz="1500" u="sng" dirty="0"/>
              <a:t> </a:t>
            </a:r>
            <a:r>
              <a:rPr lang="tr-TR" sz="1500" dirty="0"/>
              <a:t>R</a:t>
            </a:r>
            <a:r>
              <a:rPr lang="tr-TR" sz="1500" dirty="0" smtClean="0"/>
              <a:t>enkli </a:t>
            </a:r>
            <a:r>
              <a:rPr lang="tr-TR" sz="1500" dirty="0"/>
              <a:t>amblem dijital ortamda (JPG formatında</a:t>
            </a:r>
            <a:r>
              <a:rPr lang="tr-TR" sz="1500" dirty="0" smtClean="0"/>
              <a:t>) ve 1 adet renkli basılı </a:t>
            </a:r>
            <a:r>
              <a:rPr lang="tr-TR" sz="1500" dirty="0"/>
              <a:t>teslim edilecek</a:t>
            </a:r>
            <a:r>
              <a:rPr lang="tr-TR" sz="1500" dirty="0" smtClean="0"/>
              <a:t>.</a:t>
            </a:r>
          </a:p>
          <a:p>
            <a:pPr lvl="0">
              <a:buFont typeface="+mj-lt"/>
              <a:buAutoNum type="arabicPeriod"/>
            </a:pPr>
            <a:r>
              <a:rPr lang="tr-TR" sz="1500" b="1" dirty="0" smtClean="0"/>
              <a:t>Adres Kodu (</a:t>
            </a:r>
            <a:r>
              <a:rPr lang="tr-TR" sz="1500" b="1" dirty="0" err="1" smtClean="0"/>
              <a:t>Uavt</a:t>
            </a:r>
            <a:r>
              <a:rPr lang="tr-TR" sz="1500" b="1" dirty="0"/>
              <a:t>): </a:t>
            </a:r>
            <a:r>
              <a:rPr lang="tr-TR" sz="1500" b="1" dirty="0">
                <a:hlinkClick r:id="rId2"/>
              </a:rPr>
              <a:t>https://</a:t>
            </a:r>
            <a:r>
              <a:rPr lang="tr-TR" sz="1500" b="1" dirty="0" smtClean="0">
                <a:hlinkClick r:id="rId2"/>
              </a:rPr>
              <a:t>adres.nvi.gov.tr/Home</a:t>
            </a:r>
            <a:r>
              <a:rPr lang="tr-TR" sz="1500" b="1" dirty="0" smtClean="0"/>
              <a:t> </a:t>
            </a:r>
            <a:r>
              <a:rPr lang="tr-TR" sz="1500" dirty="0" smtClean="0"/>
              <a:t>sitesinden 10 haneli adres kodu sayfası çıktı alınır.</a:t>
            </a:r>
            <a:endParaRPr lang="tr-TR" sz="1500" b="1" dirty="0"/>
          </a:p>
        </p:txBody>
      </p:sp>
    </p:spTree>
    <p:extLst>
      <p:ext uri="{BB962C8B-B14F-4D97-AF65-F5344CB8AC3E}">
        <p14:creationId xmlns:p14="http://schemas.microsoft.com/office/powerpoint/2010/main" val="287892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Belgelere Ulaşma</a:t>
            </a:r>
            <a:endParaRPr lang="tr-TR" dirty="0"/>
          </a:p>
        </p:txBody>
      </p:sp>
      <p:pic>
        <p:nvPicPr>
          <p:cNvPr id="4" name="İçerik Yer Tutucusu 3"/>
          <p:cNvPicPr>
            <a:picLocks noGrp="1" noChangeAspect="1"/>
          </p:cNvPicPr>
          <p:nvPr>
            <p:ph idx="1"/>
          </p:nvPr>
        </p:nvPicPr>
        <p:blipFill rotWithShape="1">
          <a:blip r:embed="rId2"/>
          <a:srcRect l="12053" t="10299" r="12289" b="9194"/>
          <a:stretch/>
        </p:blipFill>
        <p:spPr>
          <a:xfrm>
            <a:off x="5044728" y="1978646"/>
            <a:ext cx="6414227" cy="3839172"/>
          </a:xfrm>
          <a:prstGeom prst="rect">
            <a:avLst/>
          </a:prstGeom>
          <a:ln>
            <a:solidFill>
              <a:srgbClr val="FF0000"/>
            </a:solidFill>
          </a:ln>
        </p:spPr>
      </p:pic>
      <p:sp>
        <p:nvSpPr>
          <p:cNvPr id="5" name="Metin kutusu 4"/>
          <p:cNvSpPr txBox="1"/>
          <p:nvPr/>
        </p:nvSpPr>
        <p:spPr>
          <a:xfrm>
            <a:off x="1098958" y="2231472"/>
            <a:ext cx="3280095" cy="3139321"/>
          </a:xfrm>
          <a:prstGeom prst="rect">
            <a:avLst/>
          </a:prstGeom>
          <a:noFill/>
        </p:spPr>
        <p:txBody>
          <a:bodyPr wrap="square" rtlCol="0">
            <a:spAutoFit/>
          </a:bodyPr>
          <a:lstStyle/>
          <a:p>
            <a:r>
              <a:rPr lang="tr-TR" dirty="0" smtClean="0"/>
              <a:t>Bolu Gençlik ve Spor İl Müdürlüğü web sitesinden </a:t>
            </a:r>
          </a:p>
          <a:p>
            <a:endParaRPr lang="tr-TR" dirty="0"/>
          </a:p>
          <a:p>
            <a:r>
              <a:rPr lang="tr-TR" dirty="0" smtClean="0">
                <a:solidFill>
                  <a:srgbClr val="FF0000"/>
                </a:solidFill>
              </a:rPr>
              <a:t>     Kurumsal</a:t>
            </a:r>
          </a:p>
          <a:p>
            <a:endParaRPr lang="tr-TR" dirty="0"/>
          </a:p>
          <a:p>
            <a:endParaRPr lang="tr-TR" dirty="0" smtClean="0"/>
          </a:p>
          <a:p>
            <a:r>
              <a:rPr lang="tr-TR" dirty="0" smtClean="0">
                <a:solidFill>
                  <a:srgbClr val="FF0000"/>
                </a:solidFill>
              </a:rPr>
              <a:t>Kulüp İşlemleri</a:t>
            </a:r>
          </a:p>
          <a:p>
            <a:endParaRPr lang="tr-TR" dirty="0"/>
          </a:p>
          <a:p>
            <a:endParaRPr lang="tr-TR" dirty="0" smtClean="0"/>
          </a:p>
          <a:p>
            <a:r>
              <a:rPr lang="tr-TR" dirty="0" smtClean="0"/>
              <a:t>Kısmından istenilen belgelere ulaşılabilir.</a:t>
            </a:r>
          </a:p>
        </p:txBody>
      </p:sp>
      <p:sp>
        <p:nvSpPr>
          <p:cNvPr id="6" name="Aşağı Ok 5"/>
          <p:cNvSpPr/>
          <p:nvPr/>
        </p:nvSpPr>
        <p:spPr>
          <a:xfrm>
            <a:off x="1882079" y="3416969"/>
            <a:ext cx="272716" cy="481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4283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3768"/>
          </a:xfrm>
        </p:spPr>
        <p:txBody>
          <a:bodyPr/>
          <a:lstStyle/>
          <a:p>
            <a:r>
              <a:rPr lang="tr-TR" b="1" dirty="0" smtClean="0"/>
              <a:t>1.Dilekçe Örneği</a:t>
            </a:r>
            <a:endParaRPr lang="tr-TR" b="1" dirty="0"/>
          </a:p>
        </p:txBody>
      </p:sp>
      <p:graphicFrame>
        <p:nvGraphicFramePr>
          <p:cNvPr id="4" name="Nesne 3"/>
          <p:cNvGraphicFramePr>
            <a:graphicFrameLocks noChangeAspect="1"/>
          </p:cNvGraphicFramePr>
          <p:nvPr>
            <p:extLst>
              <p:ext uri="{D42A27DB-BD31-4B8C-83A1-F6EECF244321}">
                <p14:modId xmlns:p14="http://schemas.microsoft.com/office/powerpoint/2010/main" val="2945460589"/>
              </p:ext>
            </p:extLst>
          </p:nvPr>
        </p:nvGraphicFramePr>
        <p:xfrm>
          <a:off x="4665274" y="946484"/>
          <a:ext cx="3827462" cy="5418137"/>
        </p:xfrm>
        <a:graphic>
          <a:graphicData uri="http://schemas.openxmlformats.org/presentationml/2006/ole">
            <mc:AlternateContent xmlns:mc="http://schemas.openxmlformats.org/markup-compatibility/2006">
              <mc:Choice xmlns:v="urn:schemas-microsoft-com:vml" Requires="v">
                <p:oleObj spid="_x0000_s1079" name="Belge" r:id="rId3" imgW="5746651" imgH="8134908" progId="Word.Document.12">
                  <p:embed/>
                </p:oleObj>
              </mc:Choice>
              <mc:Fallback>
                <p:oleObj name="Belge" r:id="rId3" imgW="5746651" imgH="8134908" progId="Word.Document.12">
                  <p:embed/>
                  <p:pic>
                    <p:nvPicPr>
                      <p:cNvPr id="0" name=""/>
                      <p:cNvPicPr/>
                      <p:nvPr/>
                    </p:nvPicPr>
                    <p:blipFill>
                      <a:blip r:embed="rId4"/>
                      <a:stretch>
                        <a:fillRect/>
                      </a:stretch>
                    </p:blipFill>
                    <p:spPr>
                      <a:xfrm>
                        <a:off x="4665274" y="946484"/>
                        <a:ext cx="3827462" cy="5418137"/>
                      </a:xfrm>
                      <a:prstGeom prst="rect">
                        <a:avLst/>
                      </a:prstGeom>
                    </p:spPr>
                  </p:pic>
                </p:oleObj>
              </mc:Fallback>
            </mc:AlternateContent>
          </a:graphicData>
        </a:graphic>
      </p:graphicFrame>
      <p:sp>
        <p:nvSpPr>
          <p:cNvPr id="5" name="Metin kutusu 4"/>
          <p:cNvSpPr txBox="1"/>
          <p:nvPr/>
        </p:nvSpPr>
        <p:spPr>
          <a:xfrm>
            <a:off x="677334" y="1635853"/>
            <a:ext cx="3389152" cy="2246769"/>
          </a:xfrm>
          <a:prstGeom prst="rect">
            <a:avLst/>
          </a:prstGeom>
          <a:noFill/>
        </p:spPr>
        <p:txBody>
          <a:bodyPr wrap="square" rtlCol="0">
            <a:spAutoFit/>
          </a:bodyPr>
          <a:lstStyle/>
          <a:p>
            <a:pPr marL="285750" lvl="0" indent="-285750">
              <a:buFont typeface="Arial" panose="020B0604020202020204" pitchFamily="34" charset="0"/>
              <a:buChar char="•"/>
            </a:pPr>
            <a:r>
              <a:rPr lang="tr-TR" sz="2000" dirty="0"/>
              <a:t>Geçici Yönetim Kurulu Başkanı tarafından </a:t>
            </a:r>
            <a:r>
              <a:rPr lang="tr-TR" sz="2000" dirty="0" smtClean="0"/>
              <a:t>imzalanır.</a:t>
            </a:r>
          </a:p>
          <a:p>
            <a:pPr marL="285750" lvl="0" indent="-285750">
              <a:buFont typeface="Arial" panose="020B0604020202020204" pitchFamily="34" charset="0"/>
              <a:buChar char="•"/>
            </a:pPr>
            <a:endParaRPr lang="tr-TR" sz="2000" dirty="0"/>
          </a:p>
          <a:p>
            <a:pPr marL="285750" lvl="0" indent="-285750">
              <a:buFont typeface="Arial" panose="020B0604020202020204" pitchFamily="34" charset="0"/>
              <a:buChar char="•"/>
            </a:pPr>
            <a:r>
              <a:rPr lang="tr-TR" sz="2000" dirty="0" smtClean="0"/>
              <a:t>Gençlik ve Spor İl Müdürlüğü sayfasında örneği mevcuttur.</a:t>
            </a:r>
            <a:endParaRPr lang="tr-TR" sz="2000" dirty="0"/>
          </a:p>
        </p:txBody>
      </p:sp>
    </p:spTree>
    <p:extLst>
      <p:ext uri="{BB962C8B-B14F-4D97-AF65-F5344CB8AC3E}">
        <p14:creationId xmlns:p14="http://schemas.microsoft.com/office/powerpoint/2010/main" val="38928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25642"/>
          </a:xfrm>
        </p:spPr>
        <p:txBody>
          <a:bodyPr>
            <a:normAutofit fontScale="90000"/>
          </a:bodyPr>
          <a:lstStyle/>
          <a:p>
            <a:pPr lvl="0"/>
            <a:r>
              <a:rPr lang="tr-TR" b="1" dirty="0" smtClean="0"/>
              <a:t>2. </a:t>
            </a:r>
            <a:r>
              <a:rPr lang="tr-TR" b="1" dirty="0"/>
              <a:t>Spor Kulübü Kuruluş Bildirimi (Ek-1</a:t>
            </a:r>
            <a:r>
              <a:rPr lang="tr-TR" b="1" dirty="0" smtClean="0"/>
              <a:t>)</a:t>
            </a:r>
            <a:endParaRPr lang="tr-TR" b="1" dirty="0"/>
          </a:p>
        </p:txBody>
      </p:sp>
      <p:sp>
        <p:nvSpPr>
          <p:cNvPr id="3" name="İçerik Yer Tutucusu 2"/>
          <p:cNvSpPr>
            <a:spLocks noGrp="1"/>
          </p:cNvSpPr>
          <p:nvPr>
            <p:ph idx="1"/>
          </p:nvPr>
        </p:nvSpPr>
        <p:spPr>
          <a:xfrm>
            <a:off x="677334" y="1235243"/>
            <a:ext cx="8596668" cy="1625403"/>
          </a:xfrm>
        </p:spPr>
        <p:txBody>
          <a:bodyPr/>
          <a:lstStyle/>
          <a:p>
            <a:pPr lvl="0"/>
            <a:r>
              <a:rPr lang="tr-TR" sz="2000" u="sng" dirty="0">
                <a:solidFill>
                  <a:srgbClr val="FF0000"/>
                </a:solidFill>
              </a:rPr>
              <a:t>En az 7 </a:t>
            </a:r>
            <a:r>
              <a:rPr lang="tr-TR" sz="2000" dirty="0"/>
              <a:t>kişiden oluşmalı ve gerekli bilgiler </a:t>
            </a:r>
            <a:r>
              <a:rPr lang="tr-TR" sz="2000" dirty="0" smtClean="0"/>
              <a:t>doldurulmalıdır.</a:t>
            </a:r>
          </a:p>
          <a:p>
            <a:pPr lvl="0"/>
            <a:r>
              <a:rPr lang="tr-TR" sz="2000" dirty="0" smtClean="0"/>
              <a:t>Kurucu </a:t>
            </a:r>
            <a:r>
              <a:rPr lang="tr-TR" sz="2000" dirty="0"/>
              <a:t>üye bilgileri ve yazışma ve tebligat almaya yetkili kişiler bu forma işlenmeli ve bilgiler eksiksiz doldurulmalıdır</a:t>
            </a:r>
            <a:r>
              <a:rPr lang="tr-TR" sz="2000" dirty="0" smtClean="0"/>
              <a:t>.</a:t>
            </a:r>
          </a:p>
          <a:p>
            <a:pPr lvl="0"/>
            <a:r>
              <a:rPr lang="tr-TR" sz="2000" dirty="0" smtClean="0"/>
              <a:t>Gençlik ve Spor İl Müdürlüğü sayfasında mevcuttur.</a:t>
            </a:r>
            <a:endParaRPr lang="tr-TR" sz="2000" dirty="0"/>
          </a:p>
          <a:p>
            <a:endParaRPr lang="tr-TR" dirty="0"/>
          </a:p>
        </p:txBody>
      </p:sp>
    </p:spTree>
    <p:extLst>
      <p:ext uri="{BB962C8B-B14F-4D97-AF65-F5344CB8AC3E}">
        <p14:creationId xmlns:p14="http://schemas.microsoft.com/office/powerpoint/2010/main" val="1921561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416106339"/>
              </p:ext>
            </p:extLst>
          </p:nvPr>
        </p:nvGraphicFramePr>
        <p:xfrm>
          <a:off x="653214" y="481262"/>
          <a:ext cx="8383611" cy="5783179"/>
        </p:xfrm>
        <a:graphic>
          <a:graphicData uri="http://schemas.openxmlformats.org/presentationml/2006/ole">
            <mc:AlternateContent xmlns:mc="http://schemas.openxmlformats.org/markup-compatibility/2006">
              <mc:Choice xmlns:v="urn:schemas-microsoft-com:vml" Requires="v">
                <p:oleObj spid="_x0000_s3124" name="Belge" r:id="rId3" imgW="9325532" imgH="6433290" progId="Word.Document.12">
                  <p:embed/>
                </p:oleObj>
              </mc:Choice>
              <mc:Fallback>
                <p:oleObj name="Belge" r:id="rId3" imgW="9325532" imgH="6433290" progId="Word.Document.12">
                  <p:embed/>
                  <p:pic>
                    <p:nvPicPr>
                      <p:cNvPr id="0" name=""/>
                      <p:cNvPicPr/>
                      <p:nvPr/>
                    </p:nvPicPr>
                    <p:blipFill>
                      <a:blip r:embed="rId4"/>
                      <a:stretch>
                        <a:fillRect/>
                      </a:stretch>
                    </p:blipFill>
                    <p:spPr>
                      <a:xfrm>
                        <a:off x="653214" y="481262"/>
                        <a:ext cx="8383611" cy="5783179"/>
                      </a:xfrm>
                      <a:prstGeom prst="rect">
                        <a:avLst/>
                      </a:prstGeom>
                    </p:spPr>
                  </p:pic>
                </p:oleObj>
              </mc:Fallback>
            </mc:AlternateContent>
          </a:graphicData>
        </a:graphic>
      </p:graphicFrame>
    </p:spTree>
    <p:extLst>
      <p:ext uri="{BB962C8B-B14F-4D97-AF65-F5344CB8AC3E}">
        <p14:creationId xmlns:p14="http://schemas.microsoft.com/office/powerpoint/2010/main" val="2623966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840</TotalTime>
  <Words>1098</Words>
  <Application>Microsoft Office PowerPoint</Application>
  <PresentationFormat>Geniş ekran</PresentationFormat>
  <Paragraphs>103</Paragraphs>
  <Slides>22</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22</vt:i4>
      </vt:variant>
    </vt:vector>
  </HeadingPairs>
  <TitlesOfParts>
    <vt:vector size="29" baseType="lpstr">
      <vt:lpstr>Arial</vt:lpstr>
      <vt:lpstr>DIN Pro Condensed</vt:lpstr>
      <vt:lpstr>Times New Roman</vt:lpstr>
      <vt:lpstr>Trebuchet MS</vt:lpstr>
      <vt:lpstr>Wingdings 3</vt:lpstr>
      <vt:lpstr>Yüzeyler</vt:lpstr>
      <vt:lpstr>Belge</vt:lpstr>
      <vt:lpstr>PowerPoint Sunusu</vt:lpstr>
      <vt:lpstr>Spor Kulübü Tescil İşlemleri</vt:lpstr>
      <vt:lpstr>Kulüp İsminin Belirlenmesi</vt:lpstr>
      <vt:lpstr>Yeni Kurulacak Spor Kulübü İçin İstenen Belgeler</vt:lpstr>
      <vt:lpstr>İstenen Belgeler için Açıklamalar</vt:lpstr>
      <vt:lpstr>Belgelere Ulaşma</vt:lpstr>
      <vt:lpstr>1.Dilekçe Örneği</vt:lpstr>
      <vt:lpstr>2. Spor Kulübü Kuruluş Bildirimi (Ek-1)</vt:lpstr>
      <vt:lpstr>PowerPoint Sunusu</vt:lpstr>
      <vt:lpstr>PowerPoint Sunusu</vt:lpstr>
      <vt:lpstr>3. Spor Kulübü Tüzüğü</vt:lpstr>
      <vt:lpstr>PowerPoint Sunusu</vt:lpstr>
      <vt:lpstr>PowerPoint Sunusu</vt:lpstr>
      <vt:lpstr>4. Adli Sicil Kaydı</vt:lpstr>
      <vt:lpstr>6.Taahhütname</vt:lpstr>
      <vt:lpstr>7. Amblem/Logo</vt:lpstr>
      <vt:lpstr>Spor Kulübü Tescil İşlemi Yapıldıktan Sonra Yapılması Gerekenler</vt:lpstr>
      <vt:lpstr>Spor Kulüpleri Tescil İptali</vt:lpstr>
      <vt:lpstr>1. Spor kulüpleri aşağıdaki hâllerde kendiliğinden sona erer:  </vt:lpstr>
      <vt:lpstr>2. Genel kurul, her zaman spor kulübünün feshine karar verebilir </vt:lpstr>
      <vt:lpstr>3. Bakanlık</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Ramazan ÖZTEKİN</dc:creator>
  <cp:lastModifiedBy>Ramazan ÖZTEKİN</cp:lastModifiedBy>
  <cp:revision>61</cp:revision>
  <dcterms:created xsi:type="dcterms:W3CDTF">2022-12-20T10:40:06Z</dcterms:created>
  <dcterms:modified xsi:type="dcterms:W3CDTF">2023-10-09T10:57:35Z</dcterms:modified>
</cp:coreProperties>
</file>